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362" r:id="rId3"/>
    <p:sldId id="364" r:id="rId4"/>
    <p:sldId id="258" r:id="rId5"/>
    <p:sldId id="259" r:id="rId6"/>
    <p:sldId id="260" r:id="rId7"/>
    <p:sldId id="261" r:id="rId8"/>
    <p:sldId id="274" r:id="rId9"/>
    <p:sldId id="262" r:id="rId10"/>
    <p:sldId id="263" r:id="rId11"/>
    <p:sldId id="264" r:id="rId12"/>
    <p:sldId id="265" r:id="rId13"/>
    <p:sldId id="267" r:id="rId14"/>
    <p:sldId id="268" r:id="rId15"/>
    <p:sldId id="269" r:id="rId16"/>
    <p:sldId id="270" r:id="rId17"/>
    <p:sldId id="271" r:id="rId18"/>
    <p:sldId id="272" r:id="rId19"/>
    <p:sldId id="273" r:id="rId20"/>
  </p:sldIdLst>
  <p:sldSz cx="12192000" cy="6858000"/>
  <p:notesSz cx="9945688" cy="6858000"/>
  <p:embeddedFontLst>
    <p:embeddedFont>
      <p:font typeface="Play" panose="020B0604020202020204" charset="0"/>
      <p:regular r:id="rId22"/>
      <p:bold r:id="rId23"/>
    </p:embeddedFont>
    <p:embeddedFont>
      <p:font typeface="Poppins" panose="00000500000000000000" pitchFamily="2" charset="-18"/>
      <p:regular r:id="rId24"/>
      <p:bold r:id="rId25"/>
      <p:italic r:id="rId26"/>
      <p:boldItalic r:id="rId27"/>
    </p:embeddedFont>
    <p:embeddedFont>
      <p:font typeface="Poppins Medium" panose="00000600000000000000" pitchFamily="2" charset="-18"/>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rSYsThatfhcg8jYrJOZJzywnT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160" name="Google Shape;160;p19: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0: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Analýza potřeb MZ:</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Řadu opatření jsme již realizovali, mnohá nyní realizujeme, ale neméně velký počet úkolů nás ještě čeká. Slovem „nás“ myslím nejen instituce řídící zdravotní péči, ale všechny občany České republiky. Zdravotnictví je jedním z nejdůležitějších resortů, systém zdravotních služeb se dotýká každého občana a každému by na něm mělo záležet. Proto v dokumentu silně akcentujeme pozici pacienta jako klienta veřejného zdravotního pojištění a snažíme se jeho postavení v péči o vlastní zdraví posílit. Není to nic nového, princip „patent centredness“ najdeme ve všech funkčních modelech organizace</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zdravotní péče.</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České zdravotnictví čekají minimálně dvě nelehké dekády, během kterých bude čelit dosud nebývalým výzvám. V následujících cca 20 letech se počet žijících seniorů ve věku 80+ v naší zemi více než zdvojnásobí. Dojde k nárůstu počtu obyvatel, za které zdravotní pojištění hradí stát, a naopak poklesne počet obyvatel v produktivním věku.</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Pokud nemá dojít k razantnímu zvýšení daní, jde o úkol, který bude ve stárnoucí populaci vyžadovat řadu reforem. Od zajištění předvídatelného systému vícezdrojového financování, přes personální stabilizaci, až po zvýšení efektivity poskytovaných služeb. Udržitelnost plně hrazeného přístupu k nejmodernější péči bude tou hlavní výzvou.</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Do příštích let totiž české zdravotnictví nevstupuje v dobré kondici a není na nastávající vývoj tak připraveno.</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Nutné postupné zásadní zvýšení výkonu českého zdravotnictví  = nelze bez systémových úprav </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Argumenty odmítání : “lidé nechtějí, lidé nechápou”  </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Pojištěnců se ale nikdo neptal a neptá - co si myslí, co chtějí, co jsou ochotni přijmout</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Pojištěnci /pacienti stejně jako zaměstnavatelé platí, ale nerozhodují </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Pro změny nutná iniciativa zdola</a:t>
            </a: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endParaRPr sz="1200">
              <a:solidFill>
                <a:schemeClr val="dk1"/>
              </a:solidFill>
              <a:latin typeface="Poppins Medium"/>
              <a:ea typeface="Poppins Medium"/>
              <a:cs typeface="Poppins Medium"/>
              <a:sym typeface="Poppins Medium"/>
            </a:endParaRPr>
          </a:p>
          <a:p>
            <a:pPr marL="0" lvl="0" indent="0" algn="l" rtl="0">
              <a:lnSpc>
                <a:spcPct val="107000"/>
              </a:lnSpc>
              <a:spcBef>
                <a:spcPts val="0"/>
              </a:spcBef>
              <a:spcAft>
                <a:spcPts val="0"/>
              </a:spcAft>
              <a:buClr>
                <a:schemeClr val="dk1"/>
              </a:buClr>
              <a:buSzPts val="2000"/>
              <a:buFont typeface="Arial"/>
              <a:buNone/>
            </a:pPr>
            <a:r>
              <a:rPr lang="cs-CZ" sz="1200">
                <a:solidFill>
                  <a:schemeClr val="dk1"/>
                </a:solidFill>
                <a:latin typeface="Poppins Medium"/>
                <a:ea typeface="Poppins Medium"/>
                <a:cs typeface="Poppins Medium"/>
                <a:sym typeface="Poppins Medium"/>
              </a:rPr>
              <a:t>Pacientská vize 2035 a iniciativa Zdravotnictví 2030+: názor a zkušenosti lidí nás zajímají !</a:t>
            </a:r>
            <a:endParaRPr sz="1200"/>
          </a:p>
        </p:txBody>
      </p:sp>
      <p:sp>
        <p:nvSpPr>
          <p:cNvPr id="168" name="Google Shape;168;p20: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4d2b8c121_0_156: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184" name="Google Shape;184;g324d2b8c121_0_156: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24d2b8c121_0_144: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200" name="Google Shape;200;g324d2b8c121_0_144: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24d2b8c121_0_150: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208" name="Google Shape;208;g324d2b8c121_0_150: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24d2b8c121_0_162: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216" name="Google Shape;216;g324d2b8c121_0_162: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24d2b8c121_0_138: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224" name="Google Shape;224;g324d2b8c121_0_138: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24d2b8c121_0_174: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232" name="Google Shape;232;g324d2b8c121_0_174: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24d2b8c121_0_132: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240" name="Google Shape;240;g324d2b8c121_0_132: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2: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22: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E1DE697A-0C87-D12C-2A01-191F4AF3B90D}"/>
            </a:ext>
          </a:extLst>
        </p:cNvPr>
        <p:cNvGrpSpPr/>
        <p:nvPr/>
      </p:nvGrpSpPr>
      <p:grpSpPr>
        <a:xfrm>
          <a:off x="0" y="0"/>
          <a:ext cx="0" cy="0"/>
          <a:chOff x="0" y="0"/>
          <a:chExt cx="0" cy="0"/>
        </a:xfrm>
      </p:grpSpPr>
      <p:sp>
        <p:nvSpPr>
          <p:cNvPr id="98" name="Google Shape;98;g324d2b8c121_0_35:notes">
            <a:extLst>
              <a:ext uri="{FF2B5EF4-FFF2-40B4-BE49-F238E27FC236}">
                <a16:creationId xmlns:a16="http://schemas.microsoft.com/office/drawing/2014/main" id="{5A679C4D-904A-A39F-7AA0-72D449E0651A}"/>
              </a:ext>
            </a:extLst>
          </p:cNvPr>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99" name="Google Shape;99;g324d2b8c121_0_35:notes">
            <a:extLst>
              <a:ext uri="{FF2B5EF4-FFF2-40B4-BE49-F238E27FC236}">
                <a16:creationId xmlns:a16="http://schemas.microsoft.com/office/drawing/2014/main" id="{E88F6C3E-5D6E-8585-B8A3-A8F24BF500C8}"/>
              </a:ext>
            </a:extLst>
          </p:cNvPr>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399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96C881AA-2BAF-A781-DD68-D2C9FE7D4B2A}"/>
            </a:ext>
          </a:extLst>
        </p:cNvPr>
        <p:cNvGrpSpPr/>
        <p:nvPr/>
      </p:nvGrpSpPr>
      <p:grpSpPr>
        <a:xfrm>
          <a:off x="0" y="0"/>
          <a:ext cx="0" cy="0"/>
          <a:chOff x="0" y="0"/>
          <a:chExt cx="0" cy="0"/>
        </a:xfrm>
      </p:grpSpPr>
      <p:sp>
        <p:nvSpPr>
          <p:cNvPr id="98" name="Google Shape;98;g324d2b8c121_0_35:notes">
            <a:extLst>
              <a:ext uri="{FF2B5EF4-FFF2-40B4-BE49-F238E27FC236}">
                <a16:creationId xmlns:a16="http://schemas.microsoft.com/office/drawing/2014/main" id="{AC8A41DD-900D-044C-A7E6-27F66FA4C6A3}"/>
              </a:ext>
            </a:extLst>
          </p:cNvPr>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99" name="Google Shape;99;g324d2b8c121_0_35:notes">
            <a:extLst>
              <a:ext uri="{FF2B5EF4-FFF2-40B4-BE49-F238E27FC236}">
                <a16:creationId xmlns:a16="http://schemas.microsoft.com/office/drawing/2014/main" id="{0B983CB1-656D-B1AD-5965-6A26327D954B}"/>
              </a:ext>
            </a:extLst>
          </p:cNvPr>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094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107" name="Google Shape;107;p2: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24d2b8c121_0_1: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120" name="Google Shape;120;g324d2b8c121_0_1: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4d2b8c121_0_17: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132" name="Google Shape;132;g324d2b8c121_0_17: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24ebeae1e1_0_1: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142" name="Google Shape;142;g324ebeae1e1_0_1: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160" name="Google Shape;160;p19: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290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994569" y="3257550"/>
            <a:ext cx="7956550" cy="30861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2000"/>
              <a:buFont typeface="Arial"/>
              <a:buNone/>
            </a:pPr>
            <a:endParaRPr sz="1200" dirty="0"/>
          </a:p>
        </p:txBody>
      </p:sp>
      <p:sp>
        <p:nvSpPr>
          <p:cNvPr id="152" name="Google Shape;152;p4:notes"/>
          <p:cNvSpPr>
            <a:spLocks noGrp="1" noRot="1" noChangeAspect="1"/>
          </p:cNvSpPr>
          <p:nvPr>
            <p:ph type="sldImg" idx="2"/>
          </p:nvPr>
        </p:nvSpPr>
        <p:spPr>
          <a:xfrm>
            <a:off x="268605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zdravareforma.cz/"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zdravareforma.c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zdravareforma.cz/"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6000"/>
              <a:buFont typeface="Poppins"/>
              <a:buNone/>
            </a:pPr>
            <a:r>
              <a:rPr lang="cs-CZ" b="1">
                <a:solidFill>
                  <a:schemeClr val="lt1"/>
                </a:solidFill>
                <a:latin typeface="Arial"/>
                <a:ea typeface="Arial"/>
                <a:cs typeface="Arial"/>
                <a:sym typeface="Arial"/>
              </a:rPr>
              <a:t>Platforma pro udržitelné zdravotnictví</a:t>
            </a:r>
            <a:endParaRPr>
              <a:latin typeface="Arial"/>
              <a:ea typeface="Arial"/>
              <a:cs typeface="Arial"/>
              <a:sym typeface="Arial"/>
            </a:endParaRPr>
          </a:p>
        </p:txBody>
      </p:sp>
      <p:sp>
        <p:nvSpPr>
          <p:cNvPr id="85" name="Google Shape;85;p1"/>
          <p:cNvSpPr txBox="1">
            <a:spLocks noGrp="1"/>
          </p:cNvSpPr>
          <p:nvPr>
            <p:ph type="subTitle" idx="1"/>
          </p:nvPr>
        </p:nvSpPr>
        <p:spPr>
          <a:xfrm>
            <a:off x="1524000" y="3954780"/>
            <a:ext cx="9144000" cy="6400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cs-CZ" u="sng">
                <a:solidFill>
                  <a:srgbClr val="00B0F0"/>
                </a:solidFill>
                <a:latin typeface="Poppins Medium"/>
                <a:ea typeface="Poppins Medium"/>
                <a:cs typeface="Poppins Medium"/>
                <a:sym typeface="Poppins Medium"/>
                <a:hlinkClick r:id="rId3">
                  <a:extLst>
                    <a:ext uri="{A12FA001-AC4F-418D-AE19-62706E023703}">
                      <ahyp:hlinkClr xmlns:ahyp="http://schemas.microsoft.com/office/drawing/2018/hyperlinkcolor" val="tx"/>
                    </a:ext>
                  </a:extLst>
                </a:hlinkClick>
              </a:rPr>
              <a:t>zdravareforma.cz</a:t>
            </a:r>
            <a:endParaRPr>
              <a:solidFill>
                <a:srgbClr val="00B0F0"/>
              </a:solidFill>
            </a:endParaRPr>
          </a:p>
        </p:txBody>
      </p:sp>
      <p:sp>
        <p:nvSpPr>
          <p:cNvPr id="86" name="Google Shape;86;p1"/>
          <p:cNvSpPr/>
          <p:nvPr/>
        </p:nvSpPr>
        <p:spPr>
          <a:xfrm>
            <a:off x="0" y="5194998"/>
            <a:ext cx="7224765" cy="1316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8" name="Google Shape;88;p1"/>
          <p:cNvPicPr preferRelativeResize="0"/>
          <p:nvPr/>
        </p:nvPicPr>
        <p:blipFill rotWithShape="1">
          <a:blip r:embed="rId4">
            <a:alphaModFix/>
          </a:blip>
          <a:srcRect/>
          <a:stretch/>
        </p:blipFill>
        <p:spPr>
          <a:xfrm>
            <a:off x="4869230" y="5316537"/>
            <a:ext cx="830580" cy="419100"/>
          </a:xfrm>
          <a:prstGeom prst="rect">
            <a:avLst/>
          </a:prstGeom>
          <a:noFill/>
          <a:ln>
            <a:noFill/>
          </a:ln>
        </p:spPr>
      </p:pic>
      <p:pic>
        <p:nvPicPr>
          <p:cNvPr id="89" name="Google Shape;89;p1"/>
          <p:cNvPicPr preferRelativeResize="0"/>
          <p:nvPr/>
        </p:nvPicPr>
        <p:blipFill rotWithShape="1">
          <a:blip r:embed="rId5">
            <a:alphaModFix/>
          </a:blip>
          <a:srcRect/>
          <a:stretch/>
        </p:blipFill>
        <p:spPr>
          <a:xfrm>
            <a:off x="120555" y="5259018"/>
            <a:ext cx="946785" cy="407670"/>
          </a:xfrm>
          <a:prstGeom prst="rect">
            <a:avLst/>
          </a:prstGeom>
          <a:noFill/>
          <a:ln>
            <a:noFill/>
          </a:ln>
        </p:spPr>
      </p:pic>
      <p:pic>
        <p:nvPicPr>
          <p:cNvPr id="90" name="Google Shape;90;p1"/>
          <p:cNvPicPr preferRelativeResize="0"/>
          <p:nvPr/>
        </p:nvPicPr>
        <p:blipFill rotWithShape="1">
          <a:blip r:embed="rId6">
            <a:alphaModFix/>
          </a:blip>
          <a:srcRect/>
          <a:stretch/>
        </p:blipFill>
        <p:spPr>
          <a:xfrm>
            <a:off x="1566074" y="5838130"/>
            <a:ext cx="815340" cy="480695"/>
          </a:xfrm>
          <a:prstGeom prst="rect">
            <a:avLst/>
          </a:prstGeom>
          <a:noFill/>
          <a:ln>
            <a:noFill/>
          </a:ln>
        </p:spPr>
      </p:pic>
      <p:pic>
        <p:nvPicPr>
          <p:cNvPr id="91" name="Google Shape;91;p1"/>
          <p:cNvPicPr preferRelativeResize="0"/>
          <p:nvPr/>
        </p:nvPicPr>
        <p:blipFill rotWithShape="1">
          <a:blip r:embed="rId7">
            <a:alphaModFix/>
          </a:blip>
          <a:srcRect/>
          <a:stretch/>
        </p:blipFill>
        <p:spPr>
          <a:xfrm>
            <a:off x="216842" y="5896314"/>
            <a:ext cx="732155" cy="352425"/>
          </a:xfrm>
          <a:prstGeom prst="rect">
            <a:avLst/>
          </a:prstGeom>
          <a:noFill/>
          <a:ln>
            <a:noFill/>
          </a:ln>
        </p:spPr>
      </p:pic>
      <p:sp>
        <p:nvSpPr>
          <p:cNvPr id="92" name="Google Shape;92;p1"/>
          <p:cNvSpPr/>
          <p:nvPr/>
        </p:nvSpPr>
        <p:spPr>
          <a:xfrm>
            <a:off x="7190908" y="5184996"/>
            <a:ext cx="743578" cy="132633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4" name="Google Shape;94;p1"/>
          <p:cNvPicPr preferRelativeResize="0"/>
          <p:nvPr/>
        </p:nvPicPr>
        <p:blipFill>
          <a:blip r:embed="rId8">
            <a:alphaModFix/>
          </a:blip>
          <a:stretch>
            <a:fillRect/>
          </a:stretch>
        </p:blipFill>
        <p:spPr>
          <a:xfrm>
            <a:off x="3212862" y="5894470"/>
            <a:ext cx="1444792" cy="419100"/>
          </a:xfrm>
          <a:prstGeom prst="rect">
            <a:avLst/>
          </a:prstGeom>
          <a:noFill/>
          <a:ln>
            <a:noFill/>
          </a:ln>
        </p:spPr>
      </p:pic>
      <p:pic>
        <p:nvPicPr>
          <p:cNvPr id="95" name="Google Shape;95;p1"/>
          <p:cNvPicPr preferRelativeResize="0"/>
          <p:nvPr/>
        </p:nvPicPr>
        <p:blipFill>
          <a:blip r:embed="rId9">
            <a:alphaModFix/>
          </a:blip>
          <a:stretch>
            <a:fillRect/>
          </a:stretch>
        </p:blipFill>
        <p:spPr>
          <a:xfrm>
            <a:off x="3132242" y="5239093"/>
            <a:ext cx="1022125" cy="481692"/>
          </a:xfrm>
          <a:prstGeom prst="rect">
            <a:avLst/>
          </a:prstGeom>
          <a:noFill/>
          <a:ln>
            <a:noFill/>
          </a:ln>
        </p:spPr>
      </p:pic>
      <p:pic>
        <p:nvPicPr>
          <p:cNvPr id="96" name="Google Shape;96;p1"/>
          <p:cNvPicPr preferRelativeResize="0"/>
          <p:nvPr/>
        </p:nvPicPr>
        <p:blipFill rotWithShape="1">
          <a:blip r:embed="rId10">
            <a:alphaModFix/>
          </a:blip>
          <a:srcRect l="21776" t="34830" r="18167" b="36156"/>
          <a:stretch/>
        </p:blipFill>
        <p:spPr>
          <a:xfrm>
            <a:off x="1508121" y="5239093"/>
            <a:ext cx="1081401" cy="481692"/>
          </a:xfrm>
          <a:prstGeom prst="rect">
            <a:avLst/>
          </a:prstGeom>
          <a:noFill/>
          <a:ln>
            <a:noFill/>
          </a:ln>
        </p:spPr>
      </p:pic>
      <p:pic>
        <p:nvPicPr>
          <p:cNvPr id="4" name="Obrázek 3">
            <a:extLst>
              <a:ext uri="{FF2B5EF4-FFF2-40B4-BE49-F238E27FC236}">
                <a16:creationId xmlns:a16="http://schemas.microsoft.com/office/drawing/2014/main" id="{3670969C-5444-42F4-D2BD-A9A19EF8846E}"/>
              </a:ext>
            </a:extLst>
          </p:cNvPr>
          <p:cNvPicPr>
            <a:picLocks noChangeAspect="1"/>
          </p:cNvPicPr>
          <p:nvPr/>
        </p:nvPicPr>
        <p:blipFill>
          <a:blip r:embed="rId11"/>
          <a:stretch>
            <a:fillRect/>
          </a:stretch>
        </p:blipFill>
        <p:spPr>
          <a:xfrm>
            <a:off x="4892996" y="5923763"/>
            <a:ext cx="1450356" cy="3605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p:nvPr/>
        </p:nvSpPr>
        <p:spPr>
          <a:xfrm>
            <a:off x="0" y="-1"/>
            <a:ext cx="11716378" cy="1432499"/>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19"/>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a:solidFill>
                  <a:schemeClr val="lt1"/>
                </a:solidFill>
                <a:latin typeface="Arial"/>
                <a:ea typeface="Arial"/>
                <a:cs typeface="Arial"/>
                <a:sym typeface="Arial"/>
              </a:rPr>
              <a:t>Jaké má Platforma CÍLE?</a:t>
            </a:r>
            <a:endParaRPr>
              <a:solidFill>
                <a:schemeClr val="lt1"/>
              </a:solidFill>
              <a:latin typeface="Arial"/>
              <a:ea typeface="Arial"/>
              <a:cs typeface="Arial"/>
              <a:sym typeface="Arial"/>
            </a:endParaRPr>
          </a:p>
        </p:txBody>
      </p:sp>
      <p:sp>
        <p:nvSpPr>
          <p:cNvPr id="164" name="Google Shape;164;p19"/>
          <p:cNvSpPr/>
          <p:nvPr/>
        </p:nvSpPr>
        <p:spPr>
          <a:xfrm>
            <a:off x="11424966" y="0"/>
            <a:ext cx="743578" cy="1412402"/>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19"/>
          <p:cNvSpPr txBox="1"/>
          <p:nvPr/>
        </p:nvSpPr>
        <p:spPr>
          <a:xfrm>
            <a:off x="137652" y="1678075"/>
            <a:ext cx="12054348" cy="4724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CZ" sz="2700" u="sng" dirty="0">
                <a:solidFill>
                  <a:schemeClr val="dk1"/>
                </a:solidFill>
              </a:rPr>
              <a:t>Nejbližší cíle</a:t>
            </a:r>
            <a:endParaRPr sz="2700" u="sng" dirty="0">
              <a:solidFill>
                <a:schemeClr val="dk1"/>
              </a:solidFill>
            </a:endParaRPr>
          </a:p>
          <a:p>
            <a:pPr marL="0" marR="0" lvl="0" indent="0" algn="l" rtl="0">
              <a:lnSpc>
                <a:spcPct val="100000"/>
              </a:lnSpc>
              <a:spcBef>
                <a:spcPts val="0"/>
              </a:spcBef>
              <a:spcAft>
                <a:spcPts val="0"/>
              </a:spcAft>
              <a:buNone/>
            </a:pPr>
            <a:endParaRPr sz="2700" u="sng" dirty="0">
              <a:solidFill>
                <a:schemeClr val="dk1"/>
              </a:solidFill>
            </a:endParaRPr>
          </a:p>
          <a:p>
            <a:pPr marL="457200" marR="0" lvl="0" indent="-400050" algn="l" rtl="0">
              <a:lnSpc>
                <a:spcPct val="100000"/>
              </a:lnSpc>
              <a:spcBef>
                <a:spcPts val="0"/>
              </a:spcBef>
              <a:spcAft>
                <a:spcPts val="0"/>
              </a:spcAft>
              <a:buClr>
                <a:schemeClr val="dk1"/>
              </a:buClr>
              <a:buSzPts val="2700"/>
              <a:buChar char="-"/>
            </a:pPr>
            <a:r>
              <a:rPr lang="cs-CZ" sz="2700" dirty="0">
                <a:solidFill>
                  <a:schemeClr val="dk1"/>
                </a:solidFill>
              </a:rPr>
              <a:t>vysvětlit hrozby a </a:t>
            </a:r>
            <a:r>
              <a:rPr lang="cs-CZ" sz="2700" b="1" dirty="0">
                <a:solidFill>
                  <a:schemeClr val="dk1"/>
                </a:solidFill>
              </a:rPr>
              <a:t>nutnost změn</a:t>
            </a:r>
            <a:r>
              <a:rPr lang="cs-CZ" sz="2700" dirty="0">
                <a:solidFill>
                  <a:schemeClr val="dk1"/>
                </a:solidFill>
              </a:rPr>
              <a:t> veřejnosti obecné, odborné i politické </a:t>
            </a:r>
            <a:endParaRPr sz="2700" dirty="0">
              <a:solidFill>
                <a:schemeClr val="dk1"/>
              </a:solidFill>
            </a:endParaRPr>
          </a:p>
          <a:p>
            <a:pPr marL="457200" marR="0" lvl="0" indent="-400050" algn="l" rtl="0">
              <a:lnSpc>
                <a:spcPct val="100000"/>
              </a:lnSpc>
              <a:spcBef>
                <a:spcPts val="0"/>
              </a:spcBef>
              <a:spcAft>
                <a:spcPts val="0"/>
              </a:spcAft>
              <a:buClr>
                <a:schemeClr val="dk1"/>
              </a:buClr>
              <a:buSzPts val="2700"/>
              <a:buChar char="-"/>
            </a:pPr>
            <a:r>
              <a:rPr lang="cs-CZ" sz="2700" dirty="0">
                <a:solidFill>
                  <a:schemeClr val="dk1"/>
                </a:solidFill>
              </a:rPr>
              <a:t>zahrnutí změn do </a:t>
            </a:r>
            <a:r>
              <a:rPr lang="cs-CZ" sz="2700" b="1" dirty="0">
                <a:solidFill>
                  <a:schemeClr val="dk1"/>
                </a:solidFill>
              </a:rPr>
              <a:t>volebních programů</a:t>
            </a:r>
            <a:r>
              <a:rPr lang="cs-CZ" sz="2700" dirty="0">
                <a:solidFill>
                  <a:schemeClr val="dk1"/>
                </a:solidFill>
              </a:rPr>
              <a:t> </a:t>
            </a:r>
            <a:endParaRPr sz="2700" dirty="0">
              <a:solidFill>
                <a:schemeClr val="dk1"/>
              </a:solidFill>
            </a:endParaRPr>
          </a:p>
          <a:p>
            <a:pPr marL="0" marR="0" lvl="0" indent="0" algn="l" rtl="0">
              <a:lnSpc>
                <a:spcPct val="100000"/>
              </a:lnSpc>
              <a:spcBef>
                <a:spcPts val="0"/>
              </a:spcBef>
              <a:spcAft>
                <a:spcPts val="0"/>
              </a:spcAft>
              <a:buNone/>
            </a:pPr>
            <a:endParaRPr sz="2700" dirty="0">
              <a:solidFill>
                <a:schemeClr val="dk1"/>
              </a:solidFill>
            </a:endParaRPr>
          </a:p>
          <a:p>
            <a:pPr marL="0" marR="0" lvl="0" indent="0" algn="l" rtl="0">
              <a:lnSpc>
                <a:spcPct val="100000"/>
              </a:lnSpc>
              <a:spcBef>
                <a:spcPts val="0"/>
              </a:spcBef>
              <a:spcAft>
                <a:spcPts val="0"/>
              </a:spcAft>
              <a:buNone/>
            </a:pPr>
            <a:r>
              <a:rPr lang="cs-CZ" sz="2700" u="sng" dirty="0">
                <a:solidFill>
                  <a:schemeClr val="dk1"/>
                </a:solidFill>
              </a:rPr>
              <a:t>Vize a obsah změn</a:t>
            </a:r>
            <a:r>
              <a:rPr lang="cs-CZ" sz="2700" dirty="0">
                <a:solidFill>
                  <a:schemeClr val="dk1"/>
                </a:solidFill>
              </a:rPr>
              <a:t> – viz. </a:t>
            </a:r>
            <a:r>
              <a:rPr lang="cs-CZ" sz="2700" b="1" dirty="0">
                <a:solidFill>
                  <a:schemeClr val="dk1"/>
                </a:solidFill>
              </a:rPr>
              <a:t>Společné prohlášení </a:t>
            </a:r>
            <a:r>
              <a:rPr lang="cs-CZ" sz="2700" dirty="0">
                <a:solidFill>
                  <a:schemeClr val="dk1"/>
                </a:solidFill>
              </a:rPr>
              <a:t>na </a:t>
            </a:r>
            <a:r>
              <a:rPr lang="cs-CZ" sz="2700" dirty="0">
                <a:solidFill>
                  <a:schemeClr val="dk1"/>
                </a:solidFill>
                <a:hlinkClick r:id="rId3"/>
              </a:rPr>
              <a:t>https://zdravareforma.cz/</a:t>
            </a:r>
            <a:r>
              <a:rPr lang="cs-CZ" sz="2700" dirty="0">
                <a:solidFill>
                  <a:schemeClr val="dk1"/>
                </a:solidFill>
              </a:rPr>
              <a:t> </a:t>
            </a:r>
            <a:endParaRPr sz="2700" dirty="0">
              <a:solidFill>
                <a:schemeClr val="dk1"/>
              </a:solidFill>
            </a:endParaRPr>
          </a:p>
          <a:p>
            <a:pPr marL="0" marR="0" lvl="0" indent="0" algn="l" rtl="0">
              <a:lnSpc>
                <a:spcPct val="100000"/>
              </a:lnSpc>
              <a:spcBef>
                <a:spcPts val="0"/>
              </a:spcBef>
              <a:spcAft>
                <a:spcPts val="0"/>
              </a:spcAft>
              <a:buNone/>
            </a:pPr>
            <a:endParaRPr sz="2700" dirty="0">
              <a:solidFill>
                <a:schemeClr val="dk1"/>
              </a:solidFill>
            </a:endParaRPr>
          </a:p>
          <a:p>
            <a:pPr marL="457200" lvl="0" indent="-406400" algn="l" rtl="0">
              <a:spcBef>
                <a:spcPts val="0"/>
              </a:spcBef>
              <a:spcAft>
                <a:spcPts val="0"/>
              </a:spcAft>
              <a:buClr>
                <a:schemeClr val="dk1"/>
              </a:buClr>
              <a:buSzPts val="2800"/>
              <a:buChar char="-"/>
            </a:pPr>
            <a:r>
              <a:rPr lang="cs-CZ" sz="2800" dirty="0">
                <a:solidFill>
                  <a:schemeClr val="dk1"/>
                </a:solidFill>
              </a:rPr>
              <a:t>prostředí, motivující všechny subjekty působící ve zdravotnictví ke </a:t>
            </a:r>
            <a:r>
              <a:rPr lang="cs-CZ" sz="2800" b="1" dirty="0">
                <a:solidFill>
                  <a:schemeClr val="dk1"/>
                </a:solidFill>
              </a:rPr>
              <a:t>zvyšování efektivity</a:t>
            </a:r>
            <a:r>
              <a:rPr lang="cs-CZ" sz="2800" dirty="0">
                <a:solidFill>
                  <a:schemeClr val="dk1"/>
                </a:solidFill>
              </a:rPr>
              <a:t> organizace a financování zdravotních služeb, </a:t>
            </a:r>
            <a:r>
              <a:rPr lang="cs-CZ" sz="2800" b="1" dirty="0">
                <a:solidFill>
                  <a:schemeClr val="dk1"/>
                </a:solidFill>
              </a:rPr>
              <a:t>podpoře prevence, zdravého životního stylu</a:t>
            </a:r>
            <a:r>
              <a:rPr lang="cs-CZ" sz="2800" dirty="0">
                <a:solidFill>
                  <a:schemeClr val="dk1"/>
                </a:solidFill>
              </a:rPr>
              <a:t> a odpovědnosti za vlastní zdraví</a:t>
            </a:r>
            <a:endParaRPr i="1" dirty="0">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p:nvPr/>
        </p:nvSpPr>
        <p:spPr>
          <a:xfrm>
            <a:off x="0" y="-1"/>
            <a:ext cx="11716378" cy="1432499"/>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 name="Google Shape;171;p20"/>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a:solidFill>
                  <a:schemeClr val="lt1"/>
                </a:solidFill>
                <a:latin typeface="Arial"/>
                <a:ea typeface="Arial"/>
                <a:cs typeface="Arial"/>
                <a:sym typeface="Arial"/>
              </a:rPr>
              <a:t>Představení členů</a:t>
            </a:r>
            <a:r>
              <a:rPr lang="cs-CZ">
                <a:solidFill>
                  <a:srgbClr val="00B0F0"/>
                </a:solidFill>
                <a:latin typeface="Arial"/>
                <a:ea typeface="Arial"/>
                <a:cs typeface="Arial"/>
                <a:sym typeface="Arial"/>
              </a:rPr>
              <a:t> </a:t>
            </a:r>
            <a:r>
              <a:rPr lang="cs-CZ">
                <a:solidFill>
                  <a:schemeClr val="lt1"/>
                </a:solidFill>
                <a:latin typeface="Arial"/>
                <a:ea typeface="Arial"/>
                <a:cs typeface="Arial"/>
                <a:sym typeface="Arial"/>
              </a:rPr>
              <a:t>Platformy</a:t>
            </a:r>
            <a:endParaRPr>
              <a:solidFill>
                <a:srgbClr val="00B0F0"/>
              </a:solidFill>
              <a:latin typeface="Arial"/>
              <a:ea typeface="Arial"/>
              <a:cs typeface="Arial"/>
              <a:sym typeface="Arial"/>
            </a:endParaRPr>
          </a:p>
        </p:txBody>
      </p:sp>
      <p:sp>
        <p:nvSpPr>
          <p:cNvPr id="172" name="Google Shape;172;p20"/>
          <p:cNvSpPr/>
          <p:nvPr/>
        </p:nvSpPr>
        <p:spPr>
          <a:xfrm>
            <a:off x="11424966" y="0"/>
            <a:ext cx="743578" cy="1412402"/>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4" name="Google Shape;174;p20"/>
          <p:cNvPicPr preferRelativeResize="0"/>
          <p:nvPr/>
        </p:nvPicPr>
        <p:blipFill rotWithShape="1">
          <a:blip r:embed="rId3">
            <a:alphaModFix/>
          </a:blip>
          <a:srcRect/>
          <a:stretch/>
        </p:blipFill>
        <p:spPr>
          <a:xfrm>
            <a:off x="8800931" y="2593056"/>
            <a:ext cx="1496775" cy="755264"/>
          </a:xfrm>
          <a:prstGeom prst="rect">
            <a:avLst/>
          </a:prstGeom>
          <a:noFill/>
          <a:ln>
            <a:noFill/>
          </a:ln>
        </p:spPr>
      </p:pic>
      <p:pic>
        <p:nvPicPr>
          <p:cNvPr id="175" name="Google Shape;175;p20"/>
          <p:cNvPicPr preferRelativeResize="0"/>
          <p:nvPr/>
        </p:nvPicPr>
        <p:blipFill rotWithShape="1">
          <a:blip r:embed="rId4">
            <a:alphaModFix/>
          </a:blip>
          <a:srcRect/>
          <a:stretch/>
        </p:blipFill>
        <p:spPr>
          <a:xfrm>
            <a:off x="1162837" y="2593226"/>
            <a:ext cx="1691021" cy="822734"/>
          </a:xfrm>
          <a:prstGeom prst="rect">
            <a:avLst/>
          </a:prstGeom>
          <a:noFill/>
          <a:ln>
            <a:noFill/>
          </a:ln>
        </p:spPr>
      </p:pic>
      <p:pic>
        <p:nvPicPr>
          <p:cNvPr id="176" name="Google Shape;176;p20"/>
          <p:cNvPicPr preferRelativeResize="0"/>
          <p:nvPr/>
        </p:nvPicPr>
        <p:blipFill rotWithShape="1">
          <a:blip r:embed="rId5">
            <a:alphaModFix/>
          </a:blip>
          <a:srcRect/>
          <a:stretch/>
        </p:blipFill>
        <p:spPr>
          <a:xfrm>
            <a:off x="3612053" y="4245257"/>
            <a:ext cx="1325900" cy="781685"/>
          </a:xfrm>
          <a:prstGeom prst="rect">
            <a:avLst/>
          </a:prstGeom>
          <a:noFill/>
          <a:ln>
            <a:noFill/>
          </a:ln>
        </p:spPr>
      </p:pic>
      <p:pic>
        <p:nvPicPr>
          <p:cNvPr id="177" name="Google Shape;177;p20"/>
          <p:cNvPicPr preferRelativeResize="0"/>
          <p:nvPr/>
        </p:nvPicPr>
        <p:blipFill rotWithShape="1">
          <a:blip r:embed="rId6">
            <a:alphaModFix/>
          </a:blip>
          <a:srcRect/>
          <a:stretch/>
        </p:blipFill>
        <p:spPr>
          <a:xfrm>
            <a:off x="1192946" y="4245257"/>
            <a:ext cx="1371740" cy="660300"/>
          </a:xfrm>
          <a:prstGeom prst="rect">
            <a:avLst/>
          </a:prstGeom>
          <a:noFill/>
          <a:ln>
            <a:noFill/>
          </a:ln>
        </p:spPr>
      </p:pic>
      <p:pic>
        <p:nvPicPr>
          <p:cNvPr id="178" name="Google Shape;178;p20"/>
          <p:cNvPicPr preferRelativeResize="0"/>
          <p:nvPr/>
        </p:nvPicPr>
        <p:blipFill>
          <a:blip r:embed="rId7">
            <a:alphaModFix/>
          </a:blip>
          <a:stretch>
            <a:fillRect/>
          </a:stretch>
        </p:blipFill>
        <p:spPr>
          <a:xfrm>
            <a:off x="5858189" y="2604875"/>
            <a:ext cx="1691021" cy="824125"/>
          </a:xfrm>
          <a:prstGeom prst="rect">
            <a:avLst/>
          </a:prstGeom>
          <a:noFill/>
          <a:ln>
            <a:noFill/>
          </a:ln>
        </p:spPr>
      </p:pic>
      <p:pic>
        <p:nvPicPr>
          <p:cNvPr id="179" name="Google Shape;179;p20"/>
          <p:cNvPicPr preferRelativeResize="0"/>
          <p:nvPr/>
        </p:nvPicPr>
        <p:blipFill rotWithShape="1">
          <a:blip r:embed="rId8">
            <a:alphaModFix/>
          </a:blip>
          <a:srcRect l="21776" t="34830" r="18167" b="36156"/>
          <a:stretch/>
        </p:blipFill>
        <p:spPr>
          <a:xfrm>
            <a:off x="3404512" y="2593056"/>
            <a:ext cx="1533441" cy="755264"/>
          </a:xfrm>
          <a:prstGeom prst="rect">
            <a:avLst/>
          </a:prstGeom>
          <a:noFill/>
          <a:ln>
            <a:noFill/>
          </a:ln>
        </p:spPr>
      </p:pic>
      <p:pic>
        <p:nvPicPr>
          <p:cNvPr id="181" name="Google Shape;181;p20"/>
          <p:cNvPicPr preferRelativeResize="0"/>
          <p:nvPr/>
        </p:nvPicPr>
        <p:blipFill>
          <a:blip r:embed="rId9">
            <a:alphaModFix/>
          </a:blip>
          <a:stretch>
            <a:fillRect/>
          </a:stretch>
        </p:blipFill>
        <p:spPr>
          <a:xfrm>
            <a:off x="5985320" y="4366642"/>
            <a:ext cx="2276297" cy="660300"/>
          </a:xfrm>
          <a:prstGeom prst="rect">
            <a:avLst/>
          </a:prstGeom>
          <a:noFill/>
          <a:ln>
            <a:noFill/>
          </a:ln>
        </p:spPr>
      </p:pic>
      <p:pic>
        <p:nvPicPr>
          <p:cNvPr id="2" name="Obrázek 1">
            <a:extLst>
              <a:ext uri="{FF2B5EF4-FFF2-40B4-BE49-F238E27FC236}">
                <a16:creationId xmlns:a16="http://schemas.microsoft.com/office/drawing/2014/main" id="{A7C9A87A-7A15-684D-FC3E-11EEA1CD84BE}"/>
              </a:ext>
            </a:extLst>
          </p:cNvPr>
          <p:cNvPicPr>
            <a:picLocks noChangeAspect="1"/>
          </p:cNvPicPr>
          <p:nvPr/>
        </p:nvPicPr>
        <p:blipFill>
          <a:blip r:embed="rId10"/>
          <a:stretch>
            <a:fillRect/>
          </a:stretch>
        </p:blipFill>
        <p:spPr>
          <a:xfrm>
            <a:off x="8835479" y="4344664"/>
            <a:ext cx="2961276" cy="6822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24d2b8c121_0_156"/>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7" name="Google Shape;187;g324d2b8c121_0_156"/>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i="1">
                <a:solidFill>
                  <a:schemeClr val="lt1"/>
                </a:solidFill>
                <a:latin typeface="Arial"/>
                <a:ea typeface="Arial"/>
                <a:cs typeface="Arial"/>
                <a:sym typeface="Arial"/>
              </a:rPr>
              <a:t>Prezentace jednotlivých signatářů…</a:t>
            </a:r>
            <a:endParaRPr i="1">
              <a:solidFill>
                <a:srgbClr val="00B0F0"/>
              </a:solidFill>
              <a:latin typeface="Arial"/>
              <a:ea typeface="Arial"/>
              <a:cs typeface="Arial"/>
              <a:sym typeface="Arial"/>
            </a:endParaRPr>
          </a:p>
        </p:txBody>
      </p:sp>
      <p:sp>
        <p:nvSpPr>
          <p:cNvPr id="188" name="Google Shape;188;g324d2b8c121_0_156"/>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9" name="Google Shape;189;g324d2b8c121_0_156"/>
          <p:cNvPicPr preferRelativeResize="0"/>
          <p:nvPr/>
        </p:nvPicPr>
        <p:blipFill>
          <a:blip r:embed="rId3">
            <a:alphaModFix/>
          </a:blip>
          <a:stretch>
            <a:fillRect/>
          </a:stretch>
        </p:blipFill>
        <p:spPr>
          <a:xfrm>
            <a:off x="2813350" y="2556975"/>
            <a:ext cx="6565299" cy="2625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24d2b8c121_0_144"/>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3" name="Google Shape;203;g324d2b8c121_0_144"/>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i="1">
                <a:solidFill>
                  <a:schemeClr val="lt1"/>
                </a:solidFill>
                <a:latin typeface="Arial"/>
                <a:ea typeface="Arial"/>
                <a:cs typeface="Arial"/>
                <a:sym typeface="Arial"/>
              </a:rPr>
              <a:t>Prezentace jednotlivých signatářů…</a:t>
            </a:r>
            <a:endParaRPr i="1">
              <a:solidFill>
                <a:srgbClr val="00B0F0"/>
              </a:solidFill>
              <a:latin typeface="Arial"/>
              <a:ea typeface="Arial"/>
              <a:cs typeface="Arial"/>
              <a:sym typeface="Arial"/>
            </a:endParaRPr>
          </a:p>
        </p:txBody>
      </p:sp>
      <p:sp>
        <p:nvSpPr>
          <p:cNvPr id="204" name="Google Shape;204;g324d2b8c121_0_144"/>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05" name="Google Shape;205;g324d2b8c121_0_144"/>
          <p:cNvPicPr preferRelativeResize="0"/>
          <p:nvPr/>
        </p:nvPicPr>
        <p:blipFill rotWithShape="1">
          <a:blip r:embed="rId3">
            <a:alphaModFix/>
          </a:blip>
          <a:srcRect l="13856" t="26502" r="6091" b="27959"/>
          <a:stretch/>
        </p:blipFill>
        <p:spPr>
          <a:xfrm>
            <a:off x="3306400" y="2333250"/>
            <a:ext cx="6014223" cy="3421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24d2b8c121_0_150"/>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1" name="Google Shape;211;g324d2b8c121_0_150"/>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i="1">
                <a:solidFill>
                  <a:schemeClr val="lt1"/>
                </a:solidFill>
                <a:latin typeface="Arial"/>
                <a:ea typeface="Arial"/>
                <a:cs typeface="Arial"/>
                <a:sym typeface="Arial"/>
              </a:rPr>
              <a:t>Prezentace jednotlivých signatářů…</a:t>
            </a:r>
            <a:endParaRPr i="1">
              <a:solidFill>
                <a:srgbClr val="00B0F0"/>
              </a:solidFill>
              <a:latin typeface="Arial"/>
              <a:ea typeface="Arial"/>
              <a:cs typeface="Arial"/>
              <a:sym typeface="Arial"/>
            </a:endParaRPr>
          </a:p>
        </p:txBody>
      </p:sp>
      <p:sp>
        <p:nvSpPr>
          <p:cNvPr id="212" name="Google Shape;212;g324d2b8c121_0_150"/>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3" name="Google Shape;213;g324d2b8c121_0_150"/>
          <p:cNvPicPr preferRelativeResize="0"/>
          <p:nvPr/>
        </p:nvPicPr>
        <p:blipFill>
          <a:blip r:embed="rId3">
            <a:alphaModFix/>
          </a:blip>
          <a:stretch>
            <a:fillRect/>
          </a:stretch>
        </p:blipFill>
        <p:spPr>
          <a:xfrm>
            <a:off x="3271838" y="2732799"/>
            <a:ext cx="5648325" cy="2752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24d2b8c121_0_162"/>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9" name="Google Shape;219;g324d2b8c121_0_162"/>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i="1">
                <a:solidFill>
                  <a:schemeClr val="lt1"/>
                </a:solidFill>
                <a:latin typeface="Arial"/>
                <a:ea typeface="Arial"/>
                <a:cs typeface="Arial"/>
                <a:sym typeface="Arial"/>
              </a:rPr>
              <a:t>Prezentace jednotlivých signatářů…</a:t>
            </a:r>
            <a:endParaRPr i="1">
              <a:solidFill>
                <a:srgbClr val="00B0F0"/>
              </a:solidFill>
              <a:latin typeface="Arial"/>
              <a:ea typeface="Arial"/>
              <a:cs typeface="Arial"/>
              <a:sym typeface="Arial"/>
            </a:endParaRPr>
          </a:p>
        </p:txBody>
      </p:sp>
      <p:sp>
        <p:nvSpPr>
          <p:cNvPr id="220" name="Google Shape;220;g324d2b8c121_0_162"/>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26" name="Picture 2" descr="Obsah obrázku Grafika, Písmo, grafický design, snímek obrazovky&#10;&#10;Obsah vygenerovaný umělou inteligencí může být nesprávný.">
            <a:extLst>
              <a:ext uri="{FF2B5EF4-FFF2-40B4-BE49-F238E27FC236}">
                <a16:creationId xmlns:a16="http://schemas.microsoft.com/office/drawing/2014/main" id="{44361117-C7C0-A775-F44A-7AE234B13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259" y="2488331"/>
            <a:ext cx="5802411" cy="28505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24d2b8c121_0_138"/>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7" name="Google Shape;227;g324d2b8c121_0_138"/>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i="1">
                <a:solidFill>
                  <a:schemeClr val="lt1"/>
                </a:solidFill>
                <a:latin typeface="Arial"/>
                <a:ea typeface="Arial"/>
                <a:cs typeface="Arial"/>
                <a:sym typeface="Arial"/>
              </a:rPr>
              <a:t>Prezentace jednotlivých signatářů…</a:t>
            </a:r>
            <a:endParaRPr i="1">
              <a:solidFill>
                <a:srgbClr val="00B0F0"/>
              </a:solidFill>
              <a:latin typeface="Arial"/>
              <a:ea typeface="Arial"/>
              <a:cs typeface="Arial"/>
              <a:sym typeface="Arial"/>
            </a:endParaRPr>
          </a:p>
        </p:txBody>
      </p:sp>
      <p:sp>
        <p:nvSpPr>
          <p:cNvPr id="228" name="Google Shape;228;g324d2b8c121_0_138"/>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9" name="Google Shape;229;g324d2b8c121_0_138"/>
          <p:cNvPicPr preferRelativeResize="0"/>
          <p:nvPr/>
        </p:nvPicPr>
        <p:blipFill rotWithShape="1">
          <a:blip r:embed="rId3">
            <a:alphaModFix/>
          </a:blip>
          <a:srcRect/>
          <a:stretch/>
        </p:blipFill>
        <p:spPr>
          <a:xfrm>
            <a:off x="3574627" y="2400018"/>
            <a:ext cx="5462175" cy="3220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24d2b8c121_0_174"/>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5" name="Google Shape;235;g324d2b8c121_0_174"/>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i="1">
                <a:solidFill>
                  <a:schemeClr val="lt1"/>
                </a:solidFill>
                <a:latin typeface="Arial"/>
                <a:ea typeface="Arial"/>
                <a:cs typeface="Arial"/>
                <a:sym typeface="Arial"/>
              </a:rPr>
              <a:t>Prezentace jednotlivých signatářů…</a:t>
            </a:r>
            <a:endParaRPr i="1">
              <a:solidFill>
                <a:srgbClr val="00B0F0"/>
              </a:solidFill>
              <a:latin typeface="Arial"/>
              <a:ea typeface="Arial"/>
              <a:cs typeface="Arial"/>
              <a:sym typeface="Arial"/>
            </a:endParaRPr>
          </a:p>
        </p:txBody>
      </p:sp>
      <p:sp>
        <p:nvSpPr>
          <p:cNvPr id="236" name="Google Shape;236;g324d2b8c121_0_174"/>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7" name="Google Shape;237;g324d2b8c121_0_174"/>
          <p:cNvPicPr preferRelativeResize="0"/>
          <p:nvPr/>
        </p:nvPicPr>
        <p:blipFill>
          <a:blip r:embed="rId3">
            <a:alphaModFix/>
          </a:blip>
          <a:stretch>
            <a:fillRect/>
          </a:stretch>
        </p:blipFill>
        <p:spPr>
          <a:xfrm>
            <a:off x="1226400" y="2594191"/>
            <a:ext cx="10042198" cy="29230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24d2b8c121_0_132"/>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 name="Google Shape;243;g324d2b8c121_0_132"/>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i="1">
                <a:solidFill>
                  <a:schemeClr val="lt1"/>
                </a:solidFill>
                <a:latin typeface="Arial"/>
                <a:ea typeface="Arial"/>
                <a:cs typeface="Arial"/>
                <a:sym typeface="Arial"/>
              </a:rPr>
              <a:t>Prezentace jednotlivých signatářů…</a:t>
            </a:r>
            <a:endParaRPr i="1">
              <a:solidFill>
                <a:srgbClr val="00B0F0"/>
              </a:solidFill>
              <a:latin typeface="Arial"/>
              <a:ea typeface="Arial"/>
              <a:cs typeface="Arial"/>
              <a:sym typeface="Arial"/>
            </a:endParaRPr>
          </a:p>
        </p:txBody>
      </p:sp>
      <p:sp>
        <p:nvSpPr>
          <p:cNvPr id="244" name="Google Shape;244;g324d2b8c121_0_132"/>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Obrázek 3" descr="Obsah obrázku text, Písmo, Grafika, logo&#10;&#10;Popis byl vytvořen automaticky">
            <a:extLst>
              <a:ext uri="{FF2B5EF4-FFF2-40B4-BE49-F238E27FC236}">
                <a16:creationId xmlns:a16="http://schemas.microsoft.com/office/drawing/2014/main" id="{9B8FB9C0-4B65-2A18-1F5A-A09CD4DDF1CE}"/>
              </a:ext>
            </a:extLst>
          </p:cNvPr>
          <p:cNvPicPr>
            <a:picLocks noChangeAspect="1"/>
          </p:cNvPicPr>
          <p:nvPr/>
        </p:nvPicPr>
        <p:blipFill>
          <a:blip r:embed="rId3"/>
          <a:stretch>
            <a:fillRect/>
          </a:stretch>
        </p:blipFill>
        <p:spPr>
          <a:xfrm>
            <a:off x="3529781" y="3085464"/>
            <a:ext cx="6902245" cy="159027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84B"/>
        </a:solidFill>
        <a:effectLst/>
      </p:bgPr>
    </p:bg>
    <p:spTree>
      <p:nvGrpSpPr>
        <p:cNvPr id="1" name="Shape 249"/>
        <p:cNvGrpSpPr/>
        <p:nvPr/>
      </p:nvGrpSpPr>
      <p:grpSpPr>
        <a:xfrm>
          <a:off x="0" y="0"/>
          <a:ext cx="0" cy="0"/>
          <a:chOff x="0" y="0"/>
          <a:chExt cx="0" cy="0"/>
        </a:xfrm>
      </p:grpSpPr>
      <p:sp>
        <p:nvSpPr>
          <p:cNvPr id="250" name="Google Shape;250;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lt1"/>
              </a:buClr>
              <a:buSzPts val="6000"/>
              <a:buFont typeface="Poppins"/>
              <a:buNone/>
            </a:pPr>
            <a:r>
              <a:rPr lang="cs-CZ" b="1">
                <a:solidFill>
                  <a:schemeClr val="lt1"/>
                </a:solidFill>
                <a:latin typeface="Arial"/>
                <a:ea typeface="Arial"/>
                <a:cs typeface="Arial"/>
                <a:sym typeface="Arial"/>
              </a:rPr>
              <a:t>Kdy, když ne teď?  </a:t>
            </a:r>
            <a:endParaRPr>
              <a:latin typeface="Arial"/>
              <a:ea typeface="Arial"/>
              <a:cs typeface="Arial"/>
              <a:sym typeface="Arial"/>
            </a:endParaRPr>
          </a:p>
        </p:txBody>
      </p:sp>
      <p:sp>
        <p:nvSpPr>
          <p:cNvPr id="251" name="Google Shape;251;p22"/>
          <p:cNvSpPr txBox="1">
            <a:spLocks noGrp="1"/>
          </p:cNvSpPr>
          <p:nvPr>
            <p:ph type="subTitle" idx="1"/>
          </p:nvPr>
        </p:nvSpPr>
        <p:spPr>
          <a:xfrm>
            <a:off x="1524000" y="3954780"/>
            <a:ext cx="9144000" cy="6400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cs-CZ" u="sng">
                <a:solidFill>
                  <a:srgbClr val="00B0F0"/>
                </a:solidFill>
                <a:latin typeface="Poppins Medium"/>
                <a:ea typeface="Poppins Medium"/>
                <a:cs typeface="Poppins Medium"/>
                <a:sym typeface="Poppins Medium"/>
                <a:hlinkClick r:id="rId3">
                  <a:extLst>
                    <a:ext uri="{A12FA001-AC4F-418D-AE19-62706E023703}">
                      <ahyp:hlinkClr xmlns:ahyp="http://schemas.microsoft.com/office/drawing/2018/hyperlinkcolor" val="tx"/>
                    </a:ext>
                  </a:extLst>
                </a:hlinkClick>
              </a:rPr>
              <a:t>zdravareforma.cz</a:t>
            </a:r>
            <a:endParaRPr>
              <a:solidFill>
                <a:srgbClr val="00B0F0"/>
              </a:solidFill>
            </a:endParaRPr>
          </a:p>
        </p:txBody>
      </p:sp>
      <p:sp>
        <p:nvSpPr>
          <p:cNvPr id="252" name="Google Shape;252;p22"/>
          <p:cNvSpPr/>
          <p:nvPr/>
        </p:nvSpPr>
        <p:spPr>
          <a:xfrm>
            <a:off x="9924422" y="2406036"/>
            <a:ext cx="743578" cy="1326335"/>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a:extLst>
            <a:ext uri="{FF2B5EF4-FFF2-40B4-BE49-F238E27FC236}">
              <a16:creationId xmlns:a16="http://schemas.microsoft.com/office/drawing/2014/main" id="{CBC7FEAB-6CDA-7A2E-EED1-B7DB5733FC7B}"/>
            </a:ext>
          </a:extLst>
        </p:cNvPr>
        <p:cNvGrpSpPr/>
        <p:nvPr/>
      </p:nvGrpSpPr>
      <p:grpSpPr>
        <a:xfrm>
          <a:off x="0" y="0"/>
          <a:ext cx="0" cy="0"/>
          <a:chOff x="0" y="0"/>
          <a:chExt cx="0" cy="0"/>
        </a:xfrm>
      </p:grpSpPr>
      <p:sp>
        <p:nvSpPr>
          <p:cNvPr id="101" name="Google Shape;101;g324d2b8c121_0_35">
            <a:extLst>
              <a:ext uri="{FF2B5EF4-FFF2-40B4-BE49-F238E27FC236}">
                <a16:creationId xmlns:a16="http://schemas.microsoft.com/office/drawing/2014/main" id="{2FBE80B0-4905-44A1-A079-81FC43B5A1E0}"/>
              </a:ext>
            </a:extLst>
          </p:cNvPr>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2" name="Google Shape;102;g324d2b8c121_0_35">
            <a:extLst>
              <a:ext uri="{FF2B5EF4-FFF2-40B4-BE49-F238E27FC236}">
                <a16:creationId xmlns:a16="http://schemas.microsoft.com/office/drawing/2014/main" id="{7D072D58-0073-9218-453F-CFD1A8D64B92}"/>
              </a:ext>
            </a:extLst>
          </p:cNvPr>
          <p:cNvSpPr txBox="1">
            <a:spLocks noGrp="1"/>
          </p:cNvSpPr>
          <p:nvPr>
            <p:ph type="title"/>
          </p:nvPr>
        </p:nvSpPr>
        <p:spPr>
          <a:xfrm>
            <a:off x="838200" y="434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Poppins Medium"/>
              <a:buNone/>
            </a:pPr>
            <a:r>
              <a:rPr lang="cs-CZ" dirty="0">
                <a:solidFill>
                  <a:schemeClr val="bg1"/>
                </a:solidFill>
                <a:latin typeface="Arial"/>
                <a:ea typeface="Arial"/>
                <a:cs typeface="Arial"/>
                <a:sym typeface="Arial"/>
              </a:rPr>
              <a:t>Milníky minulých 35 let</a:t>
            </a:r>
            <a:endParaRPr dirty="0">
              <a:solidFill>
                <a:schemeClr val="bg1"/>
              </a:solidFill>
              <a:latin typeface="Arial"/>
              <a:ea typeface="Arial"/>
              <a:cs typeface="Arial"/>
              <a:sym typeface="Arial"/>
            </a:endParaRPr>
          </a:p>
        </p:txBody>
      </p:sp>
      <p:sp>
        <p:nvSpPr>
          <p:cNvPr id="2" name="Zástupný text 1">
            <a:extLst>
              <a:ext uri="{FF2B5EF4-FFF2-40B4-BE49-F238E27FC236}">
                <a16:creationId xmlns:a16="http://schemas.microsoft.com/office/drawing/2014/main" id="{E97D8DD8-E332-90D2-9C21-0A8AA6B9E62E}"/>
              </a:ext>
            </a:extLst>
          </p:cNvPr>
          <p:cNvSpPr>
            <a:spLocks noGrp="1"/>
          </p:cNvSpPr>
          <p:nvPr>
            <p:ph type="body" idx="1"/>
          </p:nvPr>
        </p:nvSpPr>
        <p:spPr/>
        <p:txBody>
          <a:bodyPr>
            <a:normAutofit fontScale="92500" lnSpcReduction="10000"/>
          </a:bodyPr>
          <a:lstStyle/>
          <a:p>
            <a:pPr marL="114300" indent="0">
              <a:buNone/>
            </a:pPr>
            <a:r>
              <a:rPr lang="cs-CZ" sz="2400" dirty="0"/>
              <a:t>Přechod ze </a:t>
            </a:r>
            <a:r>
              <a:rPr lang="cs-CZ" sz="2400" dirty="0" err="1"/>
              <a:t>Semaškova</a:t>
            </a:r>
            <a:r>
              <a:rPr lang="cs-CZ" sz="2400" dirty="0"/>
              <a:t> modelu do pluralitního modelu veřejného zdravotního pojištění:</a:t>
            </a:r>
          </a:p>
          <a:p>
            <a:r>
              <a:rPr lang="cs-CZ" sz="2400" dirty="0"/>
              <a:t>oddělení financování zdravotnictví od státního rozpočtu</a:t>
            </a:r>
          </a:p>
          <a:p>
            <a:r>
              <a:rPr lang="cs-CZ" sz="2400" dirty="0"/>
              <a:t>odstátňování poskytovatelů zdravotních služeb</a:t>
            </a:r>
          </a:p>
          <a:p>
            <a:r>
              <a:rPr lang="cs-CZ" sz="2400" dirty="0"/>
              <a:t>(nepropojení se sociální oblastí)</a:t>
            </a:r>
          </a:p>
          <a:p>
            <a:pPr marL="114300" indent="0">
              <a:buNone/>
            </a:pPr>
            <a:r>
              <a:rPr lang="cs-CZ" sz="2400" dirty="0"/>
              <a:t>A tak se stalo, ale do všech struktur byly vloženy trojské koně:</a:t>
            </a:r>
          </a:p>
          <a:p>
            <a:r>
              <a:rPr lang="cs-CZ" sz="2400" dirty="0"/>
              <a:t>samospráva pojišťoven x politici a úředníci ve správních radách</a:t>
            </a:r>
          </a:p>
          <a:p>
            <a:r>
              <a:rPr lang="cs-CZ" sz="2400" dirty="0"/>
              <a:t>pluralita pojišťoven x nemožnost soutěže</a:t>
            </a:r>
          </a:p>
          <a:p>
            <a:r>
              <a:rPr lang="cs-CZ" sz="2400" dirty="0"/>
              <a:t>dohodovací řízení x úhradová vyhláška</a:t>
            </a:r>
          </a:p>
          <a:p>
            <a:r>
              <a:rPr lang="cs-CZ" sz="2400" dirty="0"/>
              <a:t>univerzitní nemocnice x fakultní nemocnice</a:t>
            </a:r>
          </a:p>
          <a:p>
            <a:r>
              <a:rPr lang="cs-CZ" sz="2400" dirty="0"/>
              <a:t>nárok na bezplatnou péči x vymezena  jen u léčiv a zdravotnických prostředků</a:t>
            </a:r>
          </a:p>
          <a:p>
            <a:endParaRPr lang="cs-CZ" dirty="0"/>
          </a:p>
          <a:p>
            <a:pPr marL="114300" indent="0">
              <a:buNone/>
            </a:pPr>
            <a:endParaRPr lang="cs-CZ" dirty="0"/>
          </a:p>
        </p:txBody>
      </p:sp>
      <p:sp>
        <p:nvSpPr>
          <p:cNvPr id="103" name="Google Shape;103;g324d2b8c121_0_35">
            <a:extLst>
              <a:ext uri="{FF2B5EF4-FFF2-40B4-BE49-F238E27FC236}">
                <a16:creationId xmlns:a16="http://schemas.microsoft.com/office/drawing/2014/main" id="{51E5D68E-394E-C084-2EE5-A04F1D3712C9}"/>
              </a:ext>
            </a:extLst>
          </p:cNvPr>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73354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a:extLst>
            <a:ext uri="{FF2B5EF4-FFF2-40B4-BE49-F238E27FC236}">
              <a16:creationId xmlns:a16="http://schemas.microsoft.com/office/drawing/2014/main" id="{30554C3A-11B2-8C7D-5D42-A259D50A44F5}"/>
            </a:ext>
          </a:extLst>
        </p:cNvPr>
        <p:cNvGrpSpPr/>
        <p:nvPr/>
      </p:nvGrpSpPr>
      <p:grpSpPr>
        <a:xfrm>
          <a:off x="0" y="0"/>
          <a:ext cx="0" cy="0"/>
          <a:chOff x="0" y="0"/>
          <a:chExt cx="0" cy="0"/>
        </a:xfrm>
      </p:grpSpPr>
      <p:sp>
        <p:nvSpPr>
          <p:cNvPr id="101" name="Google Shape;101;g324d2b8c121_0_35">
            <a:extLst>
              <a:ext uri="{FF2B5EF4-FFF2-40B4-BE49-F238E27FC236}">
                <a16:creationId xmlns:a16="http://schemas.microsoft.com/office/drawing/2014/main" id="{B7EB62EF-2C3C-42E3-BCE8-345053309D56}"/>
              </a:ext>
            </a:extLst>
          </p:cNvPr>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02" name="Google Shape;102;g324d2b8c121_0_35">
            <a:extLst>
              <a:ext uri="{FF2B5EF4-FFF2-40B4-BE49-F238E27FC236}">
                <a16:creationId xmlns:a16="http://schemas.microsoft.com/office/drawing/2014/main" id="{7E6B4237-B40B-4B52-093E-0D92775B69E0}"/>
              </a:ext>
            </a:extLst>
          </p:cNvPr>
          <p:cNvSpPr txBox="1">
            <a:spLocks noGrp="1"/>
          </p:cNvSpPr>
          <p:nvPr>
            <p:ph type="title"/>
          </p:nvPr>
        </p:nvSpPr>
        <p:spPr>
          <a:xfrm>
            <a:off x="838200" y="434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Poppins Medium"/>
              <a:buNone/>
            </a:pPr>
            <a:r>
              <a:rPr lang="cs-CZ" dirty="0">
                <a:solidFill>
                  <a:schemeClr val="bg1"/>
                </a:solidFill>
                <a:latin typeface="Arial"/>
                <a:ea typeface="Arial"/>
                <a:cs typeface="Arial"/>
                <a:sym typeface="Arial"/>
              </a:rPr>
              <a:t>Současný stav</a:t>
            </a:r>
            <a:endParaRPr dirty="0">
              <a:solidFill>
                <a:schemeClr val="bg1"/>
              </a:solidFill>
              <a:latin typeface="Arial"/>
              <a:ea typeface="Arial"/>
              <a:cs typeface="Arial"/>
              <a:sym typeface="Arial"/>
            </a:endParaRPr>
          </a:p>
        </p:txBody>
      </p:sp>
      <p:sp>
        <p:nvSpPr>
          <p:cNvPr id="2" name="Zástupný text 1">
            <a:extLst>
              <a:ext uri="{FF2B5EF4-FFF2-40B4-BE49-F238E27FC236}">
                <a16:creationId xmlns:a16="http://schemas.microsoft.com/office/drawing/2014/main" id="{1C030425-5E23-3056-2A34-DEB72912C9AD}"/>
              </a:ext>
            </a:extLst>
          </p:cNvPr>
          <p:cNvSpPr>
            <a:spLocks noGrp="1"/>
          </p:cNvSpPr>
          <p:nvPr>
            <p:ph type="body" idx="1"/>
          </p:nvPr>
        </p:nvSpPr>
        <p:spPr>
          <a:xfrm>
            <a:off x="838200" y="1825625"/>
            <a:ext cx="10515600" cy="3731113"/>
          </a:xfrm>
        </p:spPr>
        <p:txBody>
          <a:bodyPr>
            <a:normAutofit fontScale="92500" lnSpcReduction="10000"/>
          </a:bodyPr>
          <a:lstStyle/>
          <a:p>
            <a:r>
              <a:rPr lang="cs-CZ" sz="2800" dirty="0"/>
              <a:t>nedokončený přechod ze státního systému do </a:t>
            </a:r>
            <a:r>
              <a:rPr lang="cs-CZ" sz="2800" b="1" dirty="0"/>
              <a:t>samosprávného</a:t>
            </a:r>
            <a:r>
              <a:rPr lang="cs-CZ" sz="2800" dirty="0"/>
              <a:t> pluralitního veřejného zdravotního pojištění (zmatení rolí, chybějící a vadné články)</a:t>
            </a:r>
          </a:p>
          <a:p>
            <a:r>
              <a:rPr lang="cs-CZ" sz="2800" dirty="0"/>
              <a:t>dlouhodobě neudržitelné financování</a:t>
            </a:r>
          </a:p>
          <a:p>
            <a:r>
              <a:rPr lang="cs-CZ" sz="2800" dirty="0"/>
              <a:t>absence vymezení zákonného nároku</a:t>
            </a:r>
          </a:p>
          <a:p>
            <a:r>
              <a:rPr lang="cs-CZ" sz="2800" dirty="0"/>
              <a:t>struktura a organizace péče se nedostatečně adaptuje na potřeby občanů a možnosti medicíny</a:t>
            </a:r>
          </a:p>
          <a:p>
            <a:r>
              <a:rPr lang="cs-CZ" sz="2800" dirty="0"/>
              <a:t>nezapojení občanů/pacientů/pojištěnců</a:t>
            </a:r>
          </a:p>
          <a:p>
            <a:r>
              <a:rPr lang="cs-CZ" sz="2800" dirty="0"/>
              <a:t>neprovázanost se sociálním systémem</a:t>
            </a:r>
          </a:p>
          <a:p>
            <a:pPr marL="114300" indent="0">
              <a:buNone/>
            </a:pPr>
            <a:endParaRPr lang="cs-CZ" dirty="0"/>
          </a:p>
          <a:p>
            <a:pPr marL="114300" indent="0">
              <a:buNone/>
            </a:pPr>
            <a:endParaRPr lang="cs-CZ" dirty="0"/>
          </a:p>
        </p:txBody>
      </p:sp>
      <p:sp>
        <p:nvSpPr>
          <p:cNvPr id="103" name="Google Shape;103;g324d2b8c121_0_35">
            <a:extLst>
              <a:ext uri="{FF2B5EF4-FFF2-40B4-BE49-F238E27FC236}">
                <a16:creationId xmlns:a16="http://schemas.microsoft.com/office/drawing/2014/main" id="{A0A78950-1ED2-EF0B-FFE4-3320B77E33E7}"/>
              </a:ext>
            </a:extLst>
          </p:cNvPr>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 name="TextovéPole 2">
            <a:extLst>
              <a:ext uri="{FF2B5EF4-FFF2-40B4-BE49-F238E27FC236}">
                <a16:creationId xmlns:a16="http://schemas.microsoft.com/office/drawing/2014/main" id="{03916EED-FAEF-755A-B124-6F19A6BE00A3}"/>
              </a:ext>
            </a:extLst>
          </p:cNvPr>
          <p:cNvSpPr txBox="1"/>
          <p:nvPr/>
        </p:nvSpPr>
        <p:spPr>
          <a:xfrm>
            <a:off x="2516554" y="5736492"/>
            <a:ext cx="89084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2400" b="0" i="0" u="none" strike="noStrike" kern="0" cap="none" spc="0" normalizeH="0" baseline="0" noProof="0" dirty="0">
                <a:ln>
                  <a:noFill/>
                </a:ln>
                <a:solidFill>
                  <a:srgbClr val="000000"/>
                </a:solidFill>
                <a:effectLst/>
                <a:uLnTx/>
                <a:uFillTx/>
                <a:latin typeface="Arial"/>
                <a:cs typeface="Arial"/>
                <a:sym typeface="Arial"/>
              </a:rPr>
              <a:t>Pokud trojské koně neodstraníme, tak se během dalších desetiletích stane všeobecná dostupnost zdravotní péče utopií. </a:t>
            </a:r>
            <a:endParaRPr kumimoji="0" lang="cs-CZ"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Obrázek 3">
            <a:extLst>
              <a:ext uri="{FF2B5EF4-FFF2-40B4-BE49-F238E27FC236}">
                <a16:creationId xmlns:a16="http://schemas.microsoft.com/office/drawing/2014/main" id="{6A773C6D-6208-D511-6B0F-9945E261CFFC}"/>
              </a:ext>
            </a:extLst>
          </p:cNvPr>
          <p:cNvPicPr>
            <a:picLocks noChangeAspect="1"/>
          </p:cNvPicPr>
          <p:nvPr/>
        </p:nvPicPr>
        <p:blipFill>
          <a:blip r:embed="rId3"/>
          <a:stretch>
            <a:fillRect/>
          </a:stretch>
        </p:blipFill>
        <p:spPr>
          <a:xfrm>
            <a:off x="1384236" y="5953853"/>
            <a:ext cx="560881" cy="396274"/>
          </a:xfrm>
          <a:prstGeom prst="rect">
            <a:avLst/>
          </a:prstGeom>
        </p:spPr>
      </p:pic>
    </p:spTree>
    <p:extLst>
      <p:ext uri="{BB962C8B-B14F-4D97-AF65-F5344CB8AC3E}">
        <p14:creationId xmlns:p14="http://schemas.microsoft.com/office/powerpoint/2010/main" val="132892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a:stretch/>
        </p:blipFill>
        <p:spPr>
          <a:xfrm>
            <a:off x="368875" y="2396500"/>
            <a:ext cx="5334000" cy="4461500"/>
          </a:xfrm>
          <a:prstGeom prst="rect">
            <a:avLst/>
          </a:prstGeom>
          <a:noFill/>
          <a:ln>
            <a:noFill/>
          </a:ln>
        </p:spPr>
      </p:pic>
      <p:sp>
        <p:nvSpPr>
          <p:cNvPr id="110" name="Google Shape;110;p2"/>
          <p:cNvSpPr/>
          <p:nvPr/>
        </p:nvSpPr>
        <p:spPr>
          <a:xfrm>
            <a:off x="0" y="-1"/>
            <a:ext cx="11716378" cy="1432499"/>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111;p2"/>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a:solidFill>
                  <a:schemeClr val="lt1"/>
                </a:solidFill>
                <a:latin typeface="Arial"/>
                <a:ea typeface="Arial"/>
                <a:cs typeface="Arial"/>
                <a:sym typeface="Arial"/>
              </a:rPr>
              <a:t>Z čeho vycházíme ?</a:t>
            </a:r>
            <a:r>
              <a:rPr lang="cs-CZ">
                <a:solidFill>
                  <a:srgbClr val="00B0F0"/>
                </a:solidFill>
                <a:latin typeface="Arial"/>
                <a:ea typeface="Arial"/>
                <a:cs typeface="Arial"/>
                <a:sym typeface="Arial"/>
              </a:rPr>
              <a:t> </a:t>
            </a:r>
            <a:endParaRPr>
              <a:solidFill>
                <a:srgbClr val="00B0F0"/>
              </a:solidFill>
              <a:latin typeface="Arial"/>
              <a:ea typeface="Arial"/>
              <a:cs typeface="Arial"/>
              <a:sym typeface="Arial"/>
            </a:endParaRPr>
          </a:p>
        </p:txBody>
      </p:sp>
      <p:sp>
        <p:nvSpPr>
          <p:cNvPr id="112" name="Google Shape;112;p2"/>
          <p:cNvSpPr/>
          <p:nvPr/>
        </p:nvSpPr>
        <p:spPr>
          <a:xfrm>
            <a:off x="11424966" y="0"/>
            <a:ext cx="743578" cy="1412402"/>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 name="Google Shape;113;p2"/>
          <p:cNvSpPr txBox="1"/>
          <p:nvPr/>
        </p:nvSpPr>
        <p:spPr>
          <a:xfrm>
            <a:off x="156975" y="1714175"/>
            <a:ext cx="12035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CZ" sz="2400" i="1">
                <a:solidFill>
                  <a:schemeClr val="dk1"/>
                </a:solidFill>
                <a:highlight>
                  <a:schemeClr val="lt1"/>
                </a:highlight>
              </a:rPr>
              <a:t>ČR objektivně potřebuje </a:t>
            </a:r>
            <a:r>
              <a:rPr lang="cs-CZ" sz="2400" b="1" i="1">
                <a:solidFill>
                  <a:schemeClr val="dk1"/>
                </a:solidFill>
                <a:highlight>
                  <a:schemeClr val="lt1"/>
                </a:highlight>
              </a:rPr>
              <a:t>zásadní zvýšení produktivity zdravotnictví </a:t>
            </a:r>
            <a:r>
              <a:rPr lang="cs-CZ" sz="2400" i="1">
                <a:solidFill>
                  <a:schemeClr val="dk1"/>
                </a:solidFill>
                <a:highlight>
                  <a:schemeClr val="lt1"/>
                </a:highlight>
              </a:rPr>
              <a:t>v příštích letech</a:t>
            </a:r>
            <a:endParaRPr sz="1500">
              <a:solidFill>
                <a:schemeClr val="dk1"/>
              </a:solidFill>
              <a:highlight>
                <a:schemeClr val="lt1"/>
              </a:highlight>
            </a:endParaRPr>
          </a:p>
        </p:txBody>
      </p:sp>
      <p:pic>
        <p:nvPicPr>
          <p:cNvPr id="114" name="Google Shape;114;p2"/>
          <p:cNvPicPr preferRelativeResize="0"/>
          <p:nvPr/>
        </p:nvPicPr>
        <p:blipFill rotWithShape="1">
          <a:blip r:embed="rId4">
            <a:alphaModFix/>
          </a:blip>
          <a:srcRect/>
          <a:stretch/>
        </p:blipFill>
        <p:spPr>
          <a:xfrm>
            <a:off x="6018225" y="2524125"/>
            <a:ext cx="2581275" cy="2171700"/>
          </a:xfrm>
          <a:prstGeom prst="rect">
            <a:avLst/>
          </a:prstGeom>
          <a:noFill/>
          <a:ln>
            <a:noFill/>
          </a:ln>
        </p:spPr>
      </p:pic>
      <p:pic>
        <p:nvPicPr>
          <p:cNvPr id="115" name="Google Shape;115;p2"/>
          <p:cNvPicPr preferRelativeResize="0"/>
          <p:nvPr/>
        </p:nvPicPr>
        <p:blipFill rotWithShape="1">
          <a:blip r:embed="rId5">
            <a:alphaModFix/>
          </a:blip>
          <a:srcRect/>
          <a:stretch/>
        </p:blipFill>
        <p:spPr>
          <a:xfrm>
            <a:off x="6023001" y="4695825"/>
            <a:ext cx="2571750" cy="2162175"/>
          </a:xfrm>
          <a:prstGeom prst="rect">
            <a:avLst/>
          </a:prstGeom>
          <a:noFill/>
          <a:ln>
            <a:noFill/>
          </a:ln>
        </p:spPr>
      </p:pic>
      <p:pic>
        <p:nvPicPr>
          <p:cNvPr id="116" name="Google Shape;116;p2"/>
          <p:cNvPicPr preferRelativeResize="0"/>
          <p:nvPr/>
        </p:nvPicPr>
        <p:blipFill rotWithShape="1">
          <a:blip r:embed="rId6">
            <a:alphaModFix/>
          </a:blip>
          <a:srcRect/>
          <a:stretch/>
        </p:blipFill>
        <p:spPr>
          <a:xfrm>
            <a:off x="8722700" y="2519351"/>
            <a:ext cx="2590800" cy="2181225"/>
          </a:xfrm>
          <a:prstGeom prst="rect">
            <a:avLst/>
          </a:prstGeom>
          <a:noFill/>
          <a:ln>
            <a:noFill/>
          </a:ln>
        </p:spPr>
      </p:pic>
      <p:pic>
        <p:nvPicPr>
          <p:cNvPr id="117" name="Google Shape;117;p2"/>
          <p:cNvPicPr preferRelativeResize="0"/>
          <p:nvPr/>
        </p:nvPicPr>
        <p:blipFill rotWithShape="1">
          <a:blip r:embed="rId7">
            <a:alphaModFix/>
          </a:blip>
          <a:srcRect/>
          <a:stretch/>
        </p:blipFill>
        <p:spPr>
          <a:xfrm>
            <a:off x="8722700" y="4705350"/>
            <a:ext cx="2552700" cy="2143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24d2b8c121_0_1"/>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 name="Google Shape;123;g324d2b8c121_0_1"/>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a:solidFill>
                  <a:schemeClr val="lt1"/>
                </a:solidFill>
                <a:latin typeface="Arial"/>
                <a:ea typeface="Arial"/>
                <a:cs typeface="Arial"/>
                <a:sym typeface="Arial"/>
              </a:rPr>
              <a:t>Z čeho vycházíme?</a:t>
            </a:r>
            <a:endParaRPr>
              <a:solidFill>
                <a:schemeClr val="lt1"/>
              </a:solidFill>
              <a:latin typeface="Arial"/>
              <a:ea typeface="Arial"/>
              <a:cs typeface="Arial"/>
              <a:sym typeface="Arial"/>
            </a:endParaRPr>
          </a:p>
        </p:txBody>
      </p:sp>
      <p:sp>
        <p:nvSpPr>
          <p:cNvPr id="124" name="Google Shape;124;g324d2b8c121_0_1"/>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g324d2b8c121_0_1"/>
          <p:cNvSpPr txBox="1"/>
          <p:nvPr/>
        </p:nvSpPr>
        <p:spPr>
          <a:xfrm>
            <a:off x="152400" y="1516000"/>
            <a:ext cx="5869500" cy="9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CZ" sz="2900" b="1" i="1">
                <a:solidFill>
                  <a:schemeClr val="dk1"/>
                </a:solidFill>
              </a:rPr>
              <a:t>Současný systém prohlubuje</a:t>
            </a:r>
            <a:endParaRPr sz="2900" b="1" i="1">
              <a:solidFill>
                <a:schemeClr val="dk1"/>
              </a:solidFill>
            </a:endParaRPr>
          </a:p>
          <a:p>
            <a:pPr marL="0" marR="0" lvl="0" indent="0" algn="l" rtl="0">
              <a:lnSpc>
                <a:spcPct val="100000"/>
              </a:lnSpc>
              <a:spcBef>
                <a:spcPts val="0"/>
              </a:spcBef>
              <a:spcAft>
                <a:spcPts val="0"/>
              </a:spcAft>
              <a:buNone/>
            </a:pPr>
            <a:r>
              <a:rPr lang="cs-CZ" sz="2900" b="1" i="1">
                <a:solidFill>
                  <a:schemeClr val="dk1"/>
                </a:solidFill>
              </a:rPr>
              <a:t> neefektivitu…</a:t>
            </a:r>
            <a:r>
              <a:rPr lang="cs-CZ" sz="2700" b="1" i="1" u="none" strike="noStrike" cap="none">
                <a:solidFill>
                  <a:schemeClr val="accent5"/>
                </a:solidFill>
              </a:rPr>
              <a:t> </a:t>
            </a:r>
            <a:endParaRPr sz="2700" b="1"/>
          </a:p>
        </p:txBody>
      </p:sp>
      <p:pic>
        <p:nvPicPr>
          <p:cNvPr id="126" name="Google Shape;126;g324d2b8c121_0_1"/>
          <p:cNvPicPr preferRelativeResize="0"/>
          <p:nvPr/>
        </p:nvPicPr>
        <p:blipFill>
          <a:blip r:embed="rId3">
            <a:alphaModFix/>
          </a:blip>
          <a:stretch>
            <a:fillRect/>
          </a:stretch>
        </p:blipFill>
        <p:spPr>
          <a:xfrm>
            <a:off x="152375" y="2391300"/>
            <a:ext cx="5721925" cy="4291450"/>
          </a:xfrm>
          <a:prstGeom prst="rect">
            <a:avLst/>
          </a:prstGeom>
          <a:noFill/>
          <a:ln>
            <a:noFill/>
          </a:ln>
        </p:spPr>
      </p:pic>
      <p:pic>
        <p:nvPicPr>
          <p:cNvPr id="127" name="Google Shape;127;g324d2b8c121_0_1"/>
          <p:cNvPicPr preferRelativeResize="0"/>
          <p:nvPr/>
        </p:nvPicPr>
        <p:blipFill>
          <a:blip r:embed="rId4">
            <a:alphaModFix/>
          </a:blip>
          <a:stretch>
            <a:fillRect/>
          </a:stretch>
        </p:blipFill>
        <p:spPr>
          <a:xfrm>
            <a:off x="6177711" y="1628779"/>
            <a:ext cx="4667250" cy="3838575"/>
          </a:xfrm>
          <a:prstGeom prst="rect">
            <a:avLst/>
          </a:prstGeom>
          <a:noFill/>
          <a:ln>
            <a:noFill/>
          </a:ln>
        </p:spPr>
      </p:pic>
      <p:pic>
        <p:nvPicPr>
          <p:cNvPr id="128" name="Google Shape;128;g324d2b8c121_0_1"/>
          <p:cNvPicPr preferRelativeResize="0"/>
          <p:nvPr/>
        </p:nvPicPr>
        <p:blipFill>
          <a:blip r:embed="rId5">
            <a:alphaModFix/>
          </a:blip>
          <a:stretch>
            <a:fillRect/>
          </a:stretch>
        </p:blipFill>
        <p:spPr>
          <a:xfrm>
            <a:off x="8724900" y="4914900"/>
            <a:ext cx="3467100" cy="1943100"/>
          </a:xfrm>
          <a:prstGeom prst="rect">
            <a:avLst/>
          </a:prstGeom>
          <a:noFill/>
          <a:ln>
            <a:noFill/>
          </a:ln>
        </p:spPr>
      </p:pic>
      <p:sp>
        <p:nvSpPr>
          <p:cNvPr id="129" name="Google Shape;129;g324d2b8c121_0_1"/>
          <p:cNvSpPr txBox="1"/>
          <p:nvPr/>
        </p:nvSpPr>
        <p:spPr>
          <a:xfrm>
            <a:off x="6021750" y="5536925"/>
            <a:ext cx="25557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CZ" sz="2600" b="1" i="1">
                <a:solidFill>
                  <a:schemeClr val="dk1"/>
                </a:solidFill>
              </a:rPr>
              <a:t>… nerovnost a nedostupnost</a:t>
            </a:r>
            <a:endParaRPr sz="2600"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24d2b8c121_0_17"/>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g324d2b8c121_0_17"/>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a:solidFill>
                  <a:schemeClr val="lt1"/>
                </a:solidFill>
                <a:latin typeface="Arial"/>
                <a:ea typeface="Arial"/>
                <a:cs typeface="Arial"/>
                <a:sym typeface="Arial"/>
              </a:rPr>
              <a:t>Pohled veřejnosti </a:t>
            </a:r>
            <a:endParaRPr>
              <a:solidFill>
                <a:schemeClr val="lt1"/>
              </a:solidFill>
              <a:latin typeface="Arial"/>
              <a:ea typeface="Arial"/>
              <a:cs typeface="Arial"/>
              <a:sym typeface="Arial"/>
            </a:endParaRPr>
          </a:p>
        </p:txBody>
      </p:sp>
      <p:sp>
        <p:nvSpPr>
          <p:cNvPr id="136" name="Google Shape;136;g324d2b8c121_0_17"/>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g324d2b8c121_0_17"/>
          <p:cNvSpPr txBox="1"/>
          <p:nvPr/>
        </p:nvSpPr>
        <p:spPr>
          <a:xfrm>
            <a:off x="288551" y="1759400"/>
            <a:ext cx="731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CZ" sz="2800" i="1">
                <a:solidFill>
                  <a:schemeClr val="dk1"/>
                </a:solidFill>
              </a:rPr>
              <a:t>Voliči změny nepochopí? Nechtějí?</a:t>
            </a:r>
            <a:r>
              <a:rPr lang="cs-CZ" sz="2800" i="1">
                <a:solidFill>
                  <a:schemeClr val="accent5"/>
                </a:solidFill>
              </a:rPr>
              <a:t> </a:t>
            </a:r>
            <a:r>
              <a:rPr lang="cs-CZ" sz="2600" b="0" i="1" u="none" strike="noStrike" cap="none">
                <a:solidFill>
                  <a:schemeClr val="accent5"/>
                </a:solidFill>
                <a:latin typeface="Arial"/>
                <a:ea typeface="Arial"/>
                <a:cs typeface="Arial"/>
                <a:sym typeface="Arial"/>
              </a:rPr>
              <a:t> </a:t>
            </a:r>
            <a:endParaRPr sz="2600"/>
          </a:p>
        </p:txBody>
      </p:sp>
      <p:pic>
        <p:nvPicPr>
          <p:cNvPr id="138" name="Google Shape;138;g324d2b8c121_0_17"/>
          <p:cNvPicPr preferRelativeResize="0"/>
          <p:nvPr/>
        </p:nvPicPr>
        <p:blipFill>
          <a:blip r:embed="rId3">
            <a:alphaModFix/>
          </a:blip>
          <a:stretch>
            <a:fillRect/>
          </a:stretch>
        </p:blipFill>
        <p:spPr>
          <a:xfrm>
            <a:off x="220763" y="2385350"/>
            <a:ext cx="8124825" cy="4229100"/>
          </a:xfrm>
          <a:prstGeom prst="rect">
            <a:avLst/>
          </a:prstGeom>
          <a:noFill/>
          <a:ln>
            <a:noFill/>
          </a:ln>
        </p:spPr>
      </p:pic>
      <p:sp>
        <p:nvSpPr>
          <p:cNvPr id="139" name="Google Shape;139;g324d2b8c121_0_17"/>
          <p:cNvSpPr txBox="1"/>
          <p:nvPr/>
        </p:nvSpPr>
        <p:spPr>
          <a:xfrm>
            <a:off x="7156725" y="5018700"/>
            <a:ext cx="4832400" cy="133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CZ" sz="2700" i="1">
                <a:solidFill>
                  <a:schemeClr val="dk1"/>
                </a:solidFill>
                <a:highlight>
                  <a:schemeClr val="lt1"/>
                </a:highlight>
              </a:rPr>
              <a:t>Chápou a chtějí </a:t>
            </a:r>
            <a:endParaRPr sz="2700" i="1">
              <a:solidFill>
                <a:schemeClr val="dk1"/>
              </a:solidFill>
              <a:highlight>
                <a:schemeClr val="lt1"/>
              </a:highlight>
            </a:endParaRPr>
          </a:p>
          <a:p>
            <a:pPr marL="0" marR="0" lvl="0" indent="0" algn="l" rtl="0">
              <a:lnSpc>
                <a:spcPct val="100000"/>
              </a:lnSpc>
              <a:spcBef>
                <a:spcPts val="0"/>
              </a:spcBef>
              <a:spcAft>
                <a:spcPts val="0"/>
              </a:spcAft>
              <a:buNone/>
            </a:pPr>
            <a:endParaRPr sz="2700" i="1">
              <a:solidFill>
                <a:schemeClr val="dk1"/>
              </a:solidFill>
              <a:highlight>
                <a:schemeClr val="lt1"/>
              </a:highlight>
            </a:endParaRPr>
          </a:p>
          <a:p>
            <a:pPr marL="0" marR="0" lvl="0" indent="0" algn="l" rtl="0">
              <a:lnSpc>
                <a:spcPct val="100000"/>
              </a:lnSpc>
              <a:spcBef>
                <a:spcPts val="0"/>
              </a:spcBef>
              <a:spcAft>
                <a:spcPts val="0"/>
              </a:spcAft>
              <a:buNone/>
            </a:pPr>
            <a:r>
              <a:rPr lang="cs-CZ" sz="2700" i="1">
                <a:solidFill>
                  <a:schemeClr val="dk1"/>
                </a:solidFill>
                <a:highlight>
                  <a:schemeClr val="lt1"/>
                </a:highlight>
              </a:rPr>
              <a:t>Nutné je ale nejdříve vysvětlit</a:t>
            </a:r>
            <a:r>
              <a:rPr lang="cs-CZ" sz="2400" i="1">
                <a:solidFill>
                  <a:schemeClr val="dk1"/>
                </a:solidFill>
                <a:highlight>
                  <a:schemeClr val="lt1"/>
                </a:highlight>
              </a:rPr>
              <a:t> </a:t>
            </a:r>
            <a:r>
              <a:rPr lang="cs-CZ" sz="2200" b="0" i="1" u="none" strike="noStrike" cap="none">
                <a:solidFill>
                  <a:schemeClr val="accent5"/>
                </a:solidFill>
                <a:latin typeface="Arial"/>
                <a:ea typeface="Arial"/>
                <a:cs typeface="Arial"/>
                <a:sym typeface="Arial"/>
              </a:rPr>
              <a:t>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24ebeae1e1_0_1"/>
          <p:cNvSpPr/>
          <p:nvPr/>
        </p:nvSpPr>
        <p:spPr>
          <a:xfrm>
            <a:off x="0" y="-1"/>
            <a:ext cx="11716500" cy="1432500"/>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5" name="Google Shape;145;g324ebeae1e1_0_1"/>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a:solidFill>
                  <a:schemeClr val="lt1"/>
                </a:solidFill>
                <a:latin typeface="Arial"/>
                <a:ea typeface="Arial"/>
                <a:cs typeface="Arial"/>
                <a:sym typeface="Arial"/>
              </a:rPr>
              <a:t>Pohled veřejnosti </a:t>
            </a:r>
            <a:endParaRPr>
              <a:solidFill>
                <a:schemeClr val="lt1"/>
              </a:solidFill>
              <a:latin typeface="Arial"/>
              <a:ea typeface="Arial"/>
              <a:cs typeface="Arial"/>
              <a:sym typeface="Arial"/>
            </a:endParaRPr>
          </a:p>
        </p:txBody>
      </p:sp>
      <p:sp>
        <p:nvSpPr>
          <p:cNvPr id="146" name="Google Shape;146;g324ebeae1e1_0_1"/>
          <p:cNvSpPr/>
          <p:nvPr/>
        </p:nvSpPr>
        <p:spPr>
          <a:xfrm>
            <a:off x="11424966" y="0"/>
            <a:ext cx="743700" cy="1412400"/>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7" name="Google Shape;147;g324ebeae1e1_0_1"/>
          <p:cNvSpPr txBox="1"/>
          <p:nvPr/>
        </p:nvSpPr>
        <p:spPr>
          <a:xfrm>
            <a:off x="288551" y="1759400"/>
            <a:ext cx="731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cs-CZ" sz="2800" i="1">
                <a:solidFill>
                  <a:schemeClr val="dk1"/>
                </a:solidFill>
              </a:rPr>
              <a:t>Voliči změny nepochopí? Nechtějí?</a:t>
            </a:r>
            <a:r>
              <a:rPr lang="cs-CZ" sz="2800" i="1">
                <a:solidFill>
                  <a:schemeClr val="accent5"/>
                </a:solidFill>
              </a:rPr>
              <a:t> </a:t>
            </a:r>
            <a:r>
              <a:rPr lang="cs-CZ" sz="2600" b="0" i="1" u="none" strike="noStrike" cap="none">
                <a:solidFill>
                  <a:schemeClr val="accent5"/>
                </a:solidFill>
                <a:latin typeface="Arial"/>
                <a:ea typeface="Arial"/>
                <a:cs typeface="Arial"/>
                <a:sym typeface="Arial"/>
              </a:rPr>
              <a:t> </a:t>
            </a:r>
            <a:endParaRPr sz="2600"/>
          </a:p>
        </p:txBody>
      </p:sp>
      <p:sp>
        <p:nvSpPr>
          <p:cNvPr id="148" name="Google Shape;148;g324ebeae1e1_0_1"/>
          <p:cNvSpPr txBox="1"/>
          <p:nvPr/>
        </p:nvSpPr>
        <p:spPr>
          <a:xfrm>
            <a:off x="6057300" y="2282600"/>
            <a:ext cx="6134700" cy="42852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cs-CZ" sz="2400" b="1">
                <a:solidFill>
                  <a:srgbClr val="4472C4"/>
                </a:solidFill>
              </a:rPr>
              <a:t>PRO:</a:t>
            </a:r>
            <a:endParaRPr sz="2400" b="1">
              <a:solidFill>
                <a:srgbClr val="4472C4"/>
              </a:solidFill>
            </a:endParaRPr>
          </a:p>
          <a:p>
            <a:pPr marL="0" lvl="0" indent="0" algn="l" rtl="0">
              <a:lnSpc>
                <a:spcPct val="115000"/>
              </a:lnSpc>
              <a:spcBef>
                <a:spcPts val="0"/>
              </a:spcBef>
              <a:spcAft>
                <a:spcPts val="0"/>
              </a:spcAft>
              <a:buClr>
                <a:schemeClr val="dk1"/>
              </a:buClr>
              <a:buSzPts val="1100"/>
              <a:buFont typeface="Arial"/>
              <a:buNone/>
            </a:pPr>
            <a:r>
              <a:rPr lang="cs-CZ" sz="2400">
                <a:solidFill>
                  <a:schemeClr val="dk1"/>
                </a:solidFill>
                <a:highlight>
                  <a:schemeClr val="lt1"/>
                </a:highlight>
              </a:rPr>
              <a:t>- volit mezi pojistnými programy (vyšší pojistné za vyšší rozsah služeb (</a:t>
            </a:r>
            <a:r>
              <a:rPr lang="cs-CZ" sz="2400" b="1">
                <a:solidFill>
                  <a:schemeClr val="dk1"/>
                </a:solidFill>
                <a:highlight>
                  <a:schemeClr val="lt1"/>
                </a:highlight>
              </a:rPr>
              <a:t>51 %</a:t>
            </a:r>
            <a:r>
              <a:rPr lang="cs-CZ" sz="2400">
                <a:solidFill>
                  <a:schemeClr val="dk1"/>
                </a:solidFill>
                <a:highlight>
                  <a:schemeClr val="lt1"/>
                </a:highlight>
              </a:rPr>
              <a:t>)</a:t>
            </a:r>
            <a:endParaRPr sz="24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4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cs-CZ" sz="2400">
                <a:solidFill>
                  <a:schemeClr val="dk1"/>
                </a:solidFill>
                <a:highlight>
                  <a:schemeClr val="lt1"/>
                </a:highlight>
              </a:rPr>
              <a:t>- zohlednit odpovědný přístup pojištěnce (</a:t>
            </a:r>
            <a:r>
              <a:rPr lang="cs-CZ" sz="2400" b="1">
                <a:solidFill>
                  <a:schemeClr val="dk1"/>
                </a:solidFill>
                <a:highlight>
                  <a:schemeClr val="lt1"/>
                </a:highlight>
              </a:rPr>
              <a:t>70 %</a:t>
            </a:r>
            <a:r>
              <a:rPr lang="cs-CZ" sz="2400">
                <a:solidFill>
                  <a:schemeClr val="dk1"/>
                </a:solidFill>
                <a:highlight>
                  <a:schemeClr val="lt1"/>
                </a:highlight>
              </a:rPr>
              <a:t>)</a:t>
            </a:r>
            <a:endParaRPr sz="24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sz="2400">
              <a:solidFill>
                <a:schemeClr val="dk1"/>
              </a:solidFill>
              <a:highlight>
                <a:schemeClr val="lt1"/>
              </a:highlight>
            </a:endParaRPr>
          </a:p>
          <a:p>
            <a:pPr marL="0" lvl="0" indent="0" algn="l" rtl="0">
              <a:lnSpc>
                <a:spcPct val="115000"/>
              </a:lnSpc>
              <a:spcBef>
                <a:spcPts val="0"/>
              </a:spcBef>
              <a:spcAft>
                <a:spcPts val="0"/>
              </a:spcAft>
              <a:buSzPts val="1100"/>
              <a:buNone/>
            </a:pPr>
            <a:r>
              <a:rPr lang="cs-CZ" sz="2400">
                <a:solidFill>
                  <a:schemeClr val="dk1"/>
                </a:solidFill>
                <a:highlight>
                  <a:schemeClr val="lt1"/>
                </a:highlight>
              </a:rPr>
              <a:t>- životaschopné i úvahy o zvyšování spodního prahu nároku (</a:t>
            </a:r>
            <a:r>
              <a:rPr lang="cs-CZ" sz="2400" b="1">
                <a:solidFill>
                  <a:schemeClr val="dk1"/>
                </a:solidFill>
                <a:highlight>
                  <a:schemeClr val="lt1"/>
                </a:highlight>
              </a:rPr>
              <a:t>40 %</a:t>
            </a:r>
            <a:r>
              <a:rPr lang="cs-CZ" sz="2400">
                <a:solidFill>
                  <a:schemeClr val="dk1"/>
                </a:solidFill>
                <a:highlight>
                  <a:schemeClr val="lt1"/>
                </a:highlight>
              </a:rPr>
              <a:t>) - nikoliv naopak (</a:t>
            </a:r>
            <a:r>
              <a:rPr lang="cs-CZ" sz="2400" b="1">
                <a:solidFill>
                  <a:schemeClr val="dk1"/>
                </a:solidFill>
                <a:highlight>
                  <a:schemeClr val="lt1"/>
                </a:highlight>
              </a:rPr>
              <a:t>9 %</a:t>
            </a:r>
            <a:r>
              <a:rPr lang="cs-CZ" sz="2400">
                <a:solidFill>
                  <a:schemeClr val="dk1"/>
                </a:solidFill>
                <a:highlight>
                  <a:schemeClr val="lt1"/>
                </a:highlight>
              </a:rPr>
              <a:t>)</a:t>
            </a:r>
            <a:r>
              <a:rPr lang="cs-CZ" sz="2200" i="1" u="none" strike="noStrike" cap="none">
                <a:solidFill>
                  <a:schemeClr val="dk1"/>
                </a:solidFill>
                <a:highlight>
                  <a:schemeClr val="lt1"/>
                </a:highlight>
              </a:rPr>
              <a:t> </a:t>
            </a:r>
            <a:endParaRPr sz="2200">
              <a:solidFill>
                <a:schemeClr val="dk1"/>
              </a:solidFill>
              <a:highlight>
                <a:schemeClr val="lt1"/>
              </a:highlight>
            </a:endParaRPr>
          </a:p>
        </p:txBody>
      </p:sp>
      <p:pic>
        <p:nvPicPr>
          <p:cNvPr id="149" name="Google Shape;149;g324ebeae1e1_0_1"/>
          <p:cNvPicPr preferRelativeResize="0"/>
          <p:nvPr/>
        </p:nvPicPr>
        <p:blipFill>
          <a:blip r:embed="rId3">
            <a:alphaModFix/>
          </a:blip>
          <a:stretch>
            <a:fillRect/>
          </a:stretch>
        </p:blipFill>
        <p:spPr>
          <a:xfrm>
            <a:off x="121999" y="2282600"/>
            <a:ext cx="5359576" cy="4495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p:nvPr/>
        </p:nvSpPr>
        <p:spPr>
          <a:xfrm>
            <a:off x="0" y="-1"/>
            <a:ext cx="11716378" cy="1432499"/>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4" name="Google Shape;164;p19"/>
          <p:cNvSpPr/>
          <p:nvPr/>
        </p:nvSpPr>
        <p:spPr>
          <a:xfrm>
            <a:off x="11424966" y="0"/>
            <a:ext cx="743578" cy="1412402"/>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2" name="Obrázek 10">
            <a:extLst>
              <a:ext uri="{FF2B5EF4-FFF2-40B4-BE49-F238E27FC236}">
                <a16:creationId xmlns:a16="http://schemas.microsoft.com/office/drawing/2014/main" id="{B55BC8EF-8207-394A-BF98-22F385E6D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33" y="83753"/>
            <a:ext cx="2072409" cy="1244896"/>
          </a:xfrm>
          <a:prstGeom prst="rect">
            <a:avLst/>
          </a:prstGeom>
        </p:spPr>
      </p:pic>
      <p:sp>
        <p:nvSpPr>
          <p:cNvPr id="3" name="Google Shape;163;p19">
            <a:extLst>
              <a:ext uri="{FF2B5EF4-FFF2-40B4-BE49-F238E27FC236}">
                <a16:creationId xmlns:a16="http://schemas.microsoft.com/office/drawing/2014/main" id="{900468E0-CC5A-8AA8-B47B-78767C690069}"/>
              </a:ext>
            </a:extLst>
          </p:cNvPr>
          <p:cNvSpPr txBox="1">
            <a:spLocks/>
          </p:cNvSpPr>
          <p:nvPr/>
        </p:nvSpPr>
        <p:spPr>
          <a:xfrm>
            <a:off x="2631966" y="3118800"/>
            <a:ext cx="6928067" cy="6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ct val="100000"/>
              <a:buFont typeface="Poppins Medium"/>
              <a:buNone/>
            </a:pPr>
            <a:r>
              <a:rPr lang="cs-CZ" sz="4000" dirty="0">
                <a:solidFill>
                  <a:schemeClr val="tx1"/>
                </a:solidFill>
                <a:latin typeface="Arial"/>
                <a:ea typeface="Arial"/>
                <a:cs typeface="Arial"/>
                <a:sym typeface="Arial"/>
              </a:rPr>
              <a:t>Pohled zaměstnavatelů</a:t>
            </a:r>
          </a:p>
        </p:txBody>
      </p:sp>
    </p:spTree>
    <p:extLst>
      <p:ext uri="{BB962C8B-B14F-4D97-AF65-F5344CB8AC3E}">
        <p14:creationId xmlns:p14="http://schemas.microsoft.com/office/powerpoint/2010/main" val="93237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4"/>
          <p:cNvSpPr/>
          <p:nvPr/>
        </p:nvSpPr>
        <p:spPr>
          <a:xfrm>
            <a:off x="0" y="-1"/>
            <a:ext cx="11716378" cy="1432499"/>
          </a:xfrm>
          <a:prstGeom prst="rect">
            <a:avLst/>
          </a:prstGeom>
          <a:solidFill>
            <a:srgbClr val="0028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4"/>
          <p:cNvSpPr txBox="1">
            <a:spLocks noGrp="1"/>
          </p:cNvSpPr>
          <p:nvPr>
            <p:ph type="title"/>
          </p:nvPr>
        </p:nvSpPr>
        <p:spPr>
          <a:xfrm>
            <a:off x="753000" y="409025"/>
            <a:ext cx="10515600" cy="620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oppins Medium"/>
              <a:buNone/>
            </a:pPr>
            <a:r>
              <a:rPr lang="cs-CZ">
                <a:solidFill>
                  <a:schemeClr val="lt1"/>
                </a:solidFill>
                <a:latin typeface="Arial"/>
                <a:ea typeface="Arial"/>
                <a:cs typeface="Arial"/>
                <a:sym typeface="Arial"/>
              </a:rPr>
              <a:t>Proč Platforma vznikla a jak pracuje?</a:t>
            </a:r>
            <a:endParaRPr>
              <a:solidFill>
                <a:schemeClr val="lt1"/>
              </a:solidFill>
              <a:latin typeface="Arial"/>
              <a:ea typeface="Arial"/>
              <a:cs typeface="Arial"/>
              <a:sym typeface="Arial"/>
            </a:endParaRPr>
          </a:p>
        </p:txBody>
      </p:sp>
      <p:sp>
        <p:nvSpPr>
          <p:cNvPr id="156" name="Google Shape;156;p4"/>
          <p:cNvSpPr/>
          <p:nvPr/>
        </p:nvSpPr>
        <p:spPr>
          <a:xfrm>
            <a:off x="11424966" y="0"/>
            <a:ext cx="743578" cy="1412402"/>
          </a:xfrm>
          <a:prstGeom prst="rect">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 name="Google Shape;157;p4"/>
          <p:cNvSpPr txBox="1"/>
          <p:nvPr/>
        </p:nvSpPr>
        <p:spPr>
          <a:xfrm>
            <a:off x="152550" y="1432498"/>
            <a:ext cx="117165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i="1" dirty="0"/>
          </a:p>
          <a:p>
            <a:pPr marL="0" marR="0" lvl="0" indent="0" algn="l" rtl="0">
              <a:lnSpc>
                <a:spcPct val="100000"/>
              </a:lnSpc>
              <a:spcBef>
                <a:spcPts val="0"/>
              </a:spcBef>
              <a:spcAft>
                <a:spcPts val="0"/>
              </a:spcAft>
              <a:buNone/>
            </a:pPr>
            <a:r>
              <a:rPr lang="cs-CZ" sz="2800" b="1" dirty="0"/>
              <a:t>Propojení iniciativ a organizací</a:t>
            </a:r>
            <a:r>
              <a:rPr lang="cs-CZ" sz="2800" dirty="0"/>
              <a:t> usilujících o změnu </a:t>
            </a:r>
          </a:p>
          <a:p>
            <a:pPr marL="0" marR="0" lvl="0" indent="0" algn="l" rtl="0">
              <a:lnSpc>
                <a:spcPct val="100000"/>
              </a:lnSpc>
              <a:spcBef>
                <a:spcPts val="0"/>
              </a:spcBef>
              <a:spcAft>
                <a:spcPts val="0"/>
              </a:spcAft>
              <a:buNone/>
            </a:pPr>
            <a:endParaRPr sz="2800" dirty="0"/>
          </a:p>
          <a:p>
            <a:pPr marL="0" marR="0" lvl="0" indent="0" algn="l" rtl="0">
              <a:lnSpc>
                <a:spcPct val="100000"/>
              </a:lnSpc>
              <a:spcBef>
                <a:spcPts val="0"/>
              </a:spcBef>
              <a:spcAft>
                <a:spcPts val="0"/>
              </a:spcAft>
              <a:buNone/>
            </a:pPr>
            <a:r>
              <a:rPr lang="cs-CZ" sz="2800" dirty="0"/>
              <a:t>Koordinace tlaku na změnu ze strany plátců pojistného (systém se nezmění zevnitř)</a:t>
            </a:r>
          </a:p>
          <a:p>
            <a:pPr marL="0" marR="0" lvl="0" indent="0" algn="l" rtl="0">
              <a:lnSpc>
                <a:spcPct val="100000"/>
              </a:lnSpc>
              <a:spcBef>
                <a:spcPts val="0"/>
              </a:spcBef>
              <a:spcAft>
                <a:spcPts val="0"/>
              </a:spcAft>
              <a:buNone/>
            </a:pPr>
            <a:r>
              <a:rPr lang="cs-CZ" sz="2800" dirty="0"/>
              <a:t> </a:t>
            </a:r>
            <a:endParaRPr sz="2800" dirty="0"/>
          </a:p>
          <a:p>
            <a:pPr marL="0" lvl="0" indent="0" algn="l" rtl="0">
              <a:spcBef>
                <a:spcPts val="0"/>
              </a:spcBef>
              <a:spcAft>
                <a:spcPts val="0"/>
              </a:spcAft>
              <a:buNone/>
            </a:pPr>
            <a:r>
              <a:rPr lang="cs-CZ" sz="2800" dirty="0">
                <a:solidFill>
                  <a:schemeClr val="dk1"/>
                </a:solidFill>
              </a:rPr>
              <a:t>Spojuje nás </a:t>
            </a:r>
            <a:r>
              <a:rPr lang="cs-CZ" sz="2800" b="1" dirty="0">
                <a:solidFill>
                  <a:schemeClr val="dk1"/>
                </a:solidFill>
              </a:rPr>
              <a:t>obava o udržitelnost</a:t>
            </a:r>
            <a:r>
              <a:rPr lang="cs-CZ" sz="2800" dirty="0">
                <a:solidFill>
                  <a:schemeClr val="dk1"/>
                </a:solidFill>
              </a:rPr>
              <a:t> zdravotnického systému  </a:t>
            </a:r>
            <a:endParaRPr sz="2800" dirty="0">
              <a:solidFill>
                <a:schemeClr val="dk1"/>
              </a:solidFill>
            </a:endParaRPr>
          </a:p>
          <a:p>
            <a:pPr marL="0" lvl="0" indent="0" algn="l" rtl="0">
              <a:spcBef>
                <a:spcPts val="0"/>
              </a:spcBef>
              <a:spcAft>
                <a:spcPts val="0"/>
              </a:spcAft>
              <a:buNone/>
            </a:pPr>
            <a:endParaRPr sz="2800" dirty="0">
              <a:solidFill>
                <a:schemeClr val="dk1"/>
              </a:solidFill>
            </a:endParaRPr>
          </a:p>
          <a:p>
            <a:pPr marL="0" marR="0" lvl="0" indent="0" algn="l" rtl="0">
              <a:lnSpc>
                <a:spcPct val="100000"/>
              </a:lnSpc>
              <a:spcBef>
                <a:spcPts val="0"/>
              </a:spcBef>
              <a:spcAft>
                <a:spcPts val="0"/>
              </a:spcAft>
              <a:buNone/>
            </a:pPr>
            <a:r>
              <a:rPr lang="cs-CZ" sz="2800" b="1" dirty="0"/>
              <a:t>Spolupráce </a:t>
            </a:r>
            <a:r>
              <a:rPr lang="cs-CZ" sz="2800" dirty="0"/>
              <a:t>= sdílení informací, analýz, návrhů řešení a koordinace působení ve vztahu k veřejnosti, médiím a politikům </a:t>
            </a:r>
            <a:endParaRPr sz="2600" dirty="0"/>
          </a:p>
        </p:txBody>
      </p:sp>
    </p:spTree>
  </p:cSld>
  <p:clrMapOvr>
    <a:masterClrMapping/>
  </p:clrMapOvr>
</p:sld>
</file>

<file path=ppt/theme/theme1.xml><?xml version="1.0" encoding="utf-8"?>
<a:theme xmlns:a="http://schemas.openxmlformats.org/drawingml/2006/main" name="Moti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720</Words>
  <Application>Microsoft Office PowerPoint</Application>
  <PresentationFormat>Širokoúhlá obrazovka</PresentationFormat>
  <Paragraphs>91</Paragraphs>
  <Slides>19</Slides>
  <Notes>19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Play</vt:lpstr>
      <vt:lpstr>Poppins Medium</vt:lpstr>
      <vt:lpstr>Poppins</vt:lpstr>
      <vt:lpstr>Motiv Office</vt:lpstr>
      <vt:lpstr>Platforma pro udržitelné zdravotnictví</vt:lpstr>
      <vt:lpstr>Milníky minulých 35 let</vt:lpstr>
      <vt:lpstr>Současný stav</vt:lpstr>
      <vt:lpstr>Z čeho vycházíme ? </vt:lpstr>
      <vt:lpstr>Z čeho vycházíme?</vt:lpstr>
      <vt:lpstr>Pohled veřejnosti </vt:lpstr>
      <vt:lpstr>Pohled veřejnosti </vt:lpstr>
      <vt:lpstr>Prezentace aplikace PowerPoint</vt:lpstr>
      <vt:lpstr>Proč Platforma vznikla a jak pracuje?</vt:lpstr>
      <vt:lpstr>Jaké má Platforma CÍLE?</vt:lpstr>
      <vt:lpstr>Představení členů Platformy</vt:lpstr>
      <vt:lpstr>Prezentace jednotlivých signatářů…</vt:lpstr>
      <vt:lpstr>Prezentace jednotlivých signatářů…</vt:lpstr>
      <vt:lpstr>Prezentace jednotlivých signatářů…</vt:lpstr>
      <vt:lpstr>Prezentace jednotlivých signatářů…</vt:lpstr>
      <vt:lpstr>Prezentace jednotlivých signatářů…</vt:lpstr>
      <vt:lpstr>Prezentace jednotlivých signatářů…</vt:lpstr>
      <vt:lpstr>Prezentace jednotlivých signatářů…</vt:lpstr>
      <vt:lpstr>Kdy, když ne teď?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Bohdana Rambouskova</dc:creator>
  <cp:lastModifiedBy>LAdislav Švec</cp:lastModifiedBy>
  <cp:revision>15</cp:revision>
  <cp:lastPrinted>2025-03-25T14:24:47Z</cp:lastPrinted>
  <dcterms:created xsi:type="dcterms:W3CDTF">2024-11-22T09:39:33Z</dcterms:created>
  <dcterms:modified xsi:type="dcterms:W3CDTF">2025-03-25T17:43:50Z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6f01b5-c24b-4fa8-8e8f-cee31f47fe31_Enabled">
    <vt:lpwstr>true</vt:lpwstr>
  </property>
  <property fmtid="{D5CDD505-2E9C-101B-9397-08002B2CF9AE}" pid="3" name="MSIP_Label_fa6f01b5-c24b-4fa8-8e8f-cee31f47fe31_SetDate">
    <vt:lpwstr>2025-03-24T09:12:07Z</vt:lpwstr>
  </property>
  <property fmtid="{D5CDD505-2E9C-101B-9397-08002B2CF9AE}" pid="4" name="MSIP_Label_fa6f01b5-c24b-4fa8-8e8f-cee31f47fe31_Method">
    <vt:lpwstr>Privileged</vt:lpwstr>
  </property>
  <property fmtid="{D5CDD505-2E9C-101B-9397-08002B2CF9AE}" pid="5" name="MSIP_Label_fa6f01b5-c24b-4fa8-8e8f-cee31f47fe31_Name">
    <vt:lpwstr>fa6f01b5-c24b-4fa8-8e8f-cee31f47fe31</vt:lpwstr>
  </property>
  <property fmtid="{D5CDD505-2E9C-101B-9397-08002B2CF9AE}" pid="6" name="MSIP_Label_fa6f01b5-c24b-4fa8-8e8f-cee31f47fe31_SiteId">
    <vt:lpwstr>7a916015-20ae-4ad1-9170-eefd915e9272</vt:lpwstr>
  </property>
  <property fmtid="{D5CDD505-2E9C-101B-9397-08002B2CF9AE}" pid="7" name="MSIP_Label_fa6f01b5-c24b-4fa8-8e8f-cee31f47fe31_ActionId">
    <vt:lpwstr>f72828c8-5a39-492c-9224-eb3d274a00f1</vt:lpwstr>
  </property>
  <property fmtid="{D5CDD505-2E9C-101B-9397-08002B2CF9AE}" pid="8" name="MSIP_Label_fa6f01b5-c24b-4fa8-8e8f-cee31f47fe31_ContentBits">
    <vt:lpwstr>0</vt:lpwstr>
  </property>
  <property fmtid="{D5CDD505-2E9C-101B-9397-08002B2CF9AE}" pid="9" name="MSIP_Label_fa6f01b5-c24b-4fa8-8e8f-cee31f47fe31_Tag">
    <vt:lpwstr>10, 0, 1, 1</vt:lpwstr>
  </property>
</Properties>
</file>